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9" r:id="rId2"/>
    <p:sldId id="261" r:id="rId3"/>
    <p:sldId id="256" r:id="rId4"/>
    <p:sldId id="257" r:id="rId5"/>
    <p:sldId id="258" r:id="rId6"/>
    <p:sldId id="259" r:id="rId7"/>
    <p:sldId id="260" r:id="rId8"/>
    <p:sldId id="262" r:id="rId9"/>
    <p:sldId id="263" r:id="rId10"/>
    <p:sldId id="264" r:id="rId11"/>
    <p:sldId id="265" r:id="rId12"/>
    <p:sldId id="266" r:id="rId13"/>
    <p:sldId id="267" r:id="rId14"/>
    <p:sldId id="268" r:id="rId15"/>
    <p:sldId id="287" r:id="rId16"/>
    <p:sldId id="288" r:id="rId17"/>
    <p:sldId id="269" r:id="rId18"/>
    <p:sldId id="283" r:id="rId19"/>
    <p:sldId id="270" r:id="rId20"/>
    <p:sldId id="271" r:id="rId21"/>
    <p:sldId id="272" r:id="rId22"/>
    <p:sldId id="273" r:id="rId23"/>
    <p:sldId id="276" r:id="rId24"/>
    <p:sldId id="277" r:id="rId25"/>
    <p:sldId id="278" r:id="rId26"/>
    <p:sldId id="2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87" d="100"/>
          <a:sy n="87" d="100"/>
        </p:scale>
        <p:origin x="43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1D80BA-AD23-4503-B6A8-1A3A214F2349}"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03C65-27C2-4788-827E-70504856CCA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1D80BA-AD23-4503-B6A8-1A3A214F2349}"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03C65-27C2-4788-827E-70504856CCA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1D80BA-AD23-4503-B6A8-1A3A214F2349}"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03C65-27C2-4788-827E-70504856CCA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1D80BA-AD23-4503-B6A8-1A3A214F2349}"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03C65-27C2-4788-827E-70504856CCA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1D80BA-AD23-4503-B6A8-1A3A214F2349}"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03C65-27C2-4788-827E-70504856CCA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1D80BA-AD23-4503-B6A8-1A3A214F2349}" type="datetimeFigureOut">
              <a:rPr lang="en-US" smtClean="0"/>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603C65-27C2-4788-827E-70504856CCA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1D80BA-AD23-4503-B6A8-1A3A214F2349}" type="datetimeFigureOut">
              <a:rPr lang="en-US" smtClean="0"/>
              <a:t>8/18/2022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603C65-27C2-4788-827E-70504856CCA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1D80BA-AD23-4503-B6A8-1A3A214F2349}" type="datetimeFigureOut">
              <a:rPr lang="en-US" smtClean="0"/>
              <a:t>8/18/2022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603C65-27C2-4788-827E-70504856CCA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1D80BA-AD23-4503-B6A8-1A3A214F2349}" type="datetimeFigureOut">
              <a:rPr lang="en-US" smtClean="0"/>
              <a:t>8/18/2022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603C65-27C2-4788-827E-70504856CCA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1D80BA-AD23-4503-B6A8-1A3A214F2349}" type="datetimeFigureOut">
              <a:rPr lang="en-US" smtClean="0"/>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603C65-27C2-4788-827E-70504856CCA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1D80BA-AD23-4503-B6A8-1A3A214F2349}" type="datetimeFigureOut">
              <a:rPr lang="en-US" smtClean="0"/>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603C65-27C2-4788-827E-70504856CCA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1D80BA-AD23-4503-B6A8-1A3A214F2349}" type="datetimeFigureOut">
              <a:rPr lang="en-US" smtClean="0"/>
              <a:t>8/18/2022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603C65-27C2-4788-827E-70504856CCA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6210"/>
            <a:ext cx="12192000" cy="6025579"/>
          </a:xfrm>
          <a:prstGeom prst="rect">
            <a:avLst/>
          </a:prstGeom>
        </p:spPr>
      </p:pic>
    </p:spTree>
    <p:extLst>
      <p:ext uri="{BB962C8B-B14F-4D97-AF65-F5344CB8AC3E}">
        <p14:creationId xmlns:p14="http://schemas.microsoft.com/office/powerpoint/2010/main" val="917150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1" y="0"/>
            <a:ext cx="12192000" cy="67471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1676400" y="0"/>
            <a:ext cx="9587345" cy="646331"/>
          </a:xfrm>
          <a:prstGeom prst="rect">
            <a:avLst/>
          </a:prstGeom>
        </p:spPr>
        <p:txBody>
          <a:bodyPr wrap="square">
            <a:spAutoFit/>
          </a:bodyPr>
          <a:lstStyle/>
          <a:p>
            <a:pPr algn="ctr">
              <a:defRPr/>
            </a:pP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Khí</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hậu</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hoang</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mạc</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khô</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nóng</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ít</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nước</a:t>
            </a:r>
            <a:r>
              <a:rPr lang="en-US" sz="3600" b="1" dirty="0" smtClean="0">
                <a:solidFill>
                  <a:srgbClr val="002060"/>
                </a:solidFill>
                <a:latin typeface="Times New Roman" panose="02020603050405020304" pitchFamily="18" charset="0"/>
                <a:cs typeface="Times New Roman" panose="02020603050405020304" pitchFamily="18" charset="0"/>
              </a:rPr>
              <a:t>.</a:t>
            </a:r>
            <a:endParaRPr lang="en-US" sz="3600" b="1" dirty="0">
              <a:solidFill>
                <a:srgbClr val="002060"/>
              </a:solidFill>
              <a:latin typeface="Times New Roman" panose="02020603050405020304" pitchFamily="18" charset="0"/>
              <a:cs typeface="Times New Roman" panose="02020603050405020304" pitchFamily="18" charset="0"/>
            </a:endParaRPr>
          </a:p>
        </p:txBody>
      </p:sp>
      <p:pic>
        <p:nvPicPr>
          <p:cNvPr id="6" name="Picture 4" descr="Choáng ngợp vẻ đẹp của ốc đảo giữa lòng sa mạc Saha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983" y="1066800"/>
            <a:ext cx="9712035" cy="46180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oang mạc nào lớn nhất thế giới? - Zing - Tri thức trực tuyế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9984" y="1066800"/>
            <a:ext cx="9712034" cy="46180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oang mạc – Wikipedia tiếng Việ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1066800"/>
            <a:ext cx="9448799" cy="46180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Những loài cây kỳ quái biết &quot;chịu đựng&quot; sa mạ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066799"/>
            <a:ext cx="9739743" cy="46180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ự thích nghi của sinh vật với môi trường số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799" y="955964"/>
            <a:ext cx="9885219" cy="48352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Đa dạng sinh học | Học trực tuyế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5564" y="1357745"/>
            <a:ext cx="9386454" cy="44334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1" y="0"/>
            <a:ext cx="12192000" cy="67471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207818" y="106200"/>
            <a:ext cx="11596255" cy="584775"/>
          </a:xfrm>
          <a:prstGeom prst="rect">
            <a:avLst/>
          </a:prstGeom>
        </p:spPr>
        <p:txBody>
          <a:bodyPr wrap="square">
            <a:spAutoFit/>
          </a:bodyPr>
          <a:lstStyle/>
          <a:p>
            <a:pPr algn="ctr">
              <a:defRPr/>
            </a:pP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Khí</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hậu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đài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nguyên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lạnh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băng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tuyết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phủ</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gần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như</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quanh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năm</a:t>
            </a:r>
            <a:r>
              <a:rPr lang="en-US" sz="3200" b="1" dirty="0" smtClean="0">
                <a:solidFill>
                  <a:srgbClr val="002060"/>
                </a:solidFill>
                <a:latin typeface="Times New Roman" panose="02020603050405020304" pitchFamily="18" charset="0"/>
                <a:cs typeface="Times New Roman" panose="02020603050405020304" pitchFamily="18" charset="0"/>
              </a:rPr>
              <a:t>.</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4" name="Picture 3" descr="C:\Users\Admin\Desktop\Alpine_tundra.jpg"/>
          <p:cNvPicPr>
            <a:picLocks noChangeAspect="1" noChangeArrowheads="1"/>
          </p:cNvPicPr>
          <p:nvPr/>
        </p:nvPicPr>
        <p:blipFill>
          <a:blip r:embed="rId2"/>
          <a:srcRect/>
          <a:stretch>
            <a:fillRect/>
          </a:stretch>
        </p:blipFill>
        <p:spPr bwMode="auto">
          <a:xfrm>
            <a:off x="1066800" y="1153124"/>
            <a:ext cx="10072255" cy="4527239"/>
          </a:xfrm>
          <a:prstGeom prst="rect">
            <a:avLst/>
          </a:prstGeom>
          <a:noFill/>
        </p:spPr>
      </p:pic>
      <p:pic>
        <p:nvPicPr>
          <p:cNvPr id="6" name="Picture 2" descr="Đa dạng sinh học | Học trực tuyế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1" y="1153124"/>
            <a:ext cx="10072254" cy="45272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Đa dạng sinh học | Học trực tuyế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900545"/>
            <a:ext cx="10072256" cy="487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1" y="0"/>
            <a:ext cx="12192000" cy="67471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2466110" y="0"/>
            <a:ext cx="8714508" cy="941796"/>
          </a:xfrm>
          <a:prstGeom prst="rect">
            <a:avLst/>
          </a:prstGeom>
        </p:spPr>
        <p:txBody>
          <a:bodyPr wrap="square">
            <a:spAutoFit/>
          </a:bodyPr>
          <a:lstStyle/>
          <a:p>
            <a:pPr algn="ctr">
              <a:lnSpc>
                <a:spcPct val="115000"/>
              </a:lnSpc>
              <a:spcAft>
                <a:spcPts val="1000"/>
              </a:spcAft>
            </a:pPr>
            <a:r>
              <a:rPr lang="en-US" sz="2400" b="1" dirty="0" err="1" smtClean="0">
                <a:solidFill>
                  <a:srgbClr val="002060"/>
                </a:solidFill>
                <a:latin typeface="Times New Roman" panose="02020603050405020304" pitchFamily="18" charset="0"/>
                <a:ea typeface="Calibri" panose="020F0502020204030204" charset="0"/>
                <a:cs typeface="Times New Roman" panose="02020603050405020304" pitchFamily="18" charset="0"/>
              </a:rPr>
              <a:t>Khí</a:t>
            </a:r>
            <a:r>
              <a:rPr lang="en-US" sz="2400" b="1" dirty="0" smtClean="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charset="0"/>
                <a:cs typeface="Times New Roman" panose="02020603050405020304" pitchFamily="18" charset="0"/>
              </a:rPr>
              <a:t>hậu</a:t>
            </a:r>
            <a:r>
              <a:rPr lang="en-US" sz="2400" b="1" dirty="0" smtClean="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charset="0"/>
                <a:cs typeface="Times New Roman" panose="02020603050405020304" pitchFamily="18" charset="0"/>
              </a:rPr>
              <a:t>nhiệt</a:t>
            </a:r>
            <a:r>
              <a:rPr lang="en-US" sz="2400" b="1" dirty="0" smtClean="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charset="0"/>
                <a:cs typeface="Times New Roman" panose="02020603050405020304" pitchFamily="18" charset="0"/>
              </a:rPr>
              <a:t>đới</a:t>
            </a:r>
            <a:r>
              <a:rPr lang="en-US" sz="2400" b="1" dirty="0" smtClean="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charset="0"/>
                <a:cs typeface="Times New Roman" panose="02020603050405020304" pitchFamily="18" charset="0"/>
              </a:rPr>
              <a:t>gió</a:t>
            </a:r>
            <a:r>
              <a:rPr lang="en-US" sz="2400" b="1" dirty="0" smtClean="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charset="0"/>
                <a:cs typeface="Times New Roman" panose="02020603050405020304" pitchFamily="18" charset="0"/>
              </a:rPr>
              <a:t>mùa</a:t>
            </a:r>
            <a:r>
              <a:rPr lang="en-US" sz="2400" b="1" dirty="0" smtClean="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charset="0"/>
                <a:cs typeface="Times New Roman" panose="02020603050405020304" pitchFamily="18" charset="0"/>
              </a:rPr>
              <a:t>thực</a:t>
            </a:r>
            <a:r>
              <a:rPr lang="en-US" sz="2400" b="1" dirty="0" smtClean="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charset="0"/>
                <a:cs typeface="Times New Roman" panose="02020603050405020304" pitchFamily="18" charset="0"/>
              </a:rPr>
              <a:t>vật</a:t>
            </a:r>
            <a:r>
              <a:rPr lang="en-US" sz="2400" b="1" dirty="0" smtClean="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charset="0"/>
                <a:cs typeface="Times New Roman" panose="02020603050405020304" pitchFamily="18" charset="0"/>
              </a:rPr>
              <a:t>có</a:t>
            </a:r>
            <a:r>
              <a:rPr lang="en-US" sz="2400" b="1" dirty="0" smtClean="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charset="0"/>
                <a:cs typeface="Times New Roman" panose="02020603050405020304" pitchFamily="18" charset="0"/>
              </a:rPr>
              <a:t>quanh</a:t>
            </a:r>
            <a:r>
              <a:rPr lang="en-US" sz="2400" b="1" dirty="0" smtClean="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charset="0"/>
                <a:cs typeface="Times New Roman" panose="02020603050405020304" pitchFamily="18" charset="0"/>
              </a:rPr>
              <a:t>năm</a:t>
            </a:r>
            <a:r>
              <a:rPr lang="en-US" sz="2400" b="1" dirty="0" smtClean="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charset="0"/>
                <a:cs typeface="Times New Roman" panose="02020603050405020304" pitchFamily="18" charset="0"/>
              </a:rPr>
              <a:t>là</a:t>
            </a:r>
            <a:r>
              <a:rPr lang="en-US" sz="2400" b="1" dirty="0" smtClean="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charset="0"/>
                <a:cs typeface="Times New Roman" panose="02020603050405020304" pitchFamily="18" charset="0"/>
              </a:rPr>
              <a:t>nguồn</a:t>
            </a:r>
            <a:r>
              <a:rPr lang="en-US" sz="2400" b="1" dirty="0" smtClean="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charset="0"/>
                <a:cs typeface="Times New Roman" panose="02020603050405020304" pitchFamily="18" charset="0"/>
              </a:rPr>
              <a:t>thức</a:t>
            </a:r>
            <a:r>
              <a:rPr lang="en-US" sz="2400" b="1" dirty="0" smtClean="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charset="0"/>
                <a:cs typeface="Times New Roman" panose="02020603050405020304" pitchFamily="18" charset="0"/>
              </a:rPr>
              <a:t>ăn</a:t>
            </a:r>
            <a:r>
              <a:rPr lang="en-US" sz="2400" b="1" dirty="0" smtClean="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charset="0"/>
                <a:cs typeface="Times New Roman" panose="02020603050405020304" pitchFamily="18" charset="0"/>
              </a:rPr>
              <a:t>dồi</a:t>
            </a:r>
            <a:r>
              <a:rPr lang="en-US" sz="2400" b="1" dirty="0" smtClean="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charset="0"/>
                <a:cs typeface="Times New Roman" panose="02020603050405020304" pitchFamily="18" charset="0"/>
              </a:rPr>
              <a:t>dào</a:t>
            </a:r>
            <a:r>
              <a:rPr lang="en-US" sz="2400" b="1" dirty="0" smtClean="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charset="0"/>
                <a:cs typeface="Times New Roman" panose="02020603050405020304" pitchFamily="18" charset="0"/>
              </a:rPr>
              <a:t>cho</a:t>
            </a:r>
            <a:r>
              <a:rPr lang="en-US" sz="2400" b="1" dirty="0" smtClean="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charset="0"/>
                <a:cs typeface="Times New Roman" panose="02020603050405020304" pitchFamily="18" charset="0"/>
              </a:rPr>
              <a:t>các</a:t>
            </a:r>
            <a:r>
              <a:rPr lang="en-US" sz="2400" b="1" dirty="0" smtClean="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charset="0"/>
                <a:cs typeface="Times New Roman" panose="02020603050405020304" pitchFamily="18" charset="0"/>
              </a:rPr>
              <a:t>loài</a:t>
            </a:r>
            <a:r>
              <a:rPr lang="en-US" sz="2400" b="1" dirty="0" smtClean="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charset="0"/>
                <a:cs typeface="Times New Roman" panose="02020603050405020304" pitchFamily="18" charset="0"/>
              </a:rPr>
              <a:t>động</a:t>
            </a:r>
            <a:r>
              <a:rPr lang="en-US" sz="2400" b="1" dirty="0" smtClean="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charset="0"/>
                <a:cs typeface="Times New Roman" panose="02020603050405020304" pitchFamily="18" charset="0"/>
              </a:rPr>
              <a:t>vật</a:t>
            </a:r>
            <a:r>
              <a:rPr lang="en-US" sz="2400" b="1" dirty="0" smtClean="0">
                <a:solidFill>
                  <a:srgbClr val="002060"/>
                </a:solidFill>
                <a:latin typeface="Times New Roman" panose="02020603050405020304" pitchFamily="18" charset="0"/>
                <a:ea typeface="Calibri" panose="020F0502020204030204" charset="0"/>
                <a:cs typeface="Times New Roman" panose="02020603050405020304" pitchFamily="18" charset="0"/>
              </a:rPr>
              <a:t>.</a:t>
            </a:r>
            <a:endParaRPr lang="en-US" sz="2400" b="1" dirty="0">
              <a:solidFill>
                <a:srgbClr val="002060"/>
              </a:solidFill>
              <a:latin typeface="Times New Roman" panose="02020603050405020304" pitchFamily="18" charset="0"/>
              <a:ea typeface="Calibri" panose="020F0502020204030204" charset="0"/>
              <a:cs typeface="Times New Roman" panose="02020603050405020304" pitchFamily="18" charset="0"/>
            </a:endParaRPr>
          </a:p>
        </p:txBody>
      </p:sp>
      <p:pic>
        <p:nvPicPr>
          <p:cNvPr id="4" name="Picture 3" descr="C:\Users\Admin\Desktop\ngat\bài 33\z2515082664692_a3d8093b427178d77a12cd4500e319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964" y="941796"/>
            <a:ext cx="10349345" cy="48909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1" y="0"/>
            <a:ext cx="12192000" cy="67471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descr="Cau ho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22252" y="96982"/>
            <a:ext cx="720002" cy="775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504207" y="96982"/>
            <a:ext cx="8955314" cy="613245"/>
          </a:xfrm>
          <a:prstGeom prst="rect">
            <a:avLst/>
          </a:prstGeom>
        </p:spPr>
        <p:txBody>
          <a:bodyPr wrap="square">
            <a:spAutoFit/>
          </a:bodyPr>
          <a:lstStyle/>
          <a:p>
            <a:pPr algn="ctr">
              <a:lnSpc>
                <a:spcPct val="115000"/>
              </a:lnSpc>
              <a:spcAft>
                <a:spcPts val="0"/>
              </a:spcAft>
            </a:pPr>
            <a:r>
              <a:rPr lang="en-US" sz="3200" b="1" dirty="0" err="1" smtClean="0">
                <a:solidFill>
                  <a:srgbClr val="002060"/>
                </a:solidFill>
                <a:latin typeface="Times New Roman" panose="02020603050405020304" pitchFamily="18" charset="0"/>
                <a:ea typeface="Calibri" panose="020F0502020204030204" charset="0"/>
              </a:rPr>
              <a:t>Đất</a:t>
            </a:r>
            <a:r>
              <a:rPr lang="en-US" sz="3200" b="1" dirty="0" smtClean="0">
                <a:solidFill>
                  <a:srgbClr val="002060"/>
                </a:solidFill>
                <a:latin typeface="Times New Roman" panose="02020603050405020304" pitchFamily="18" charset="0"/>
                <a:ea typeface="Calibri" panose="020F0502020204030204" charset="0"/>
              </a:rPr>
              <a:t> </a:t>
            </a:r>
            <a:r>
              <a:rPr lang="en-US" sz="3200" b="1" dirty="0" err="1" smtClean="0">
                <a:solidFill>
                  <a:srgbClr val="002060"/>
                </a:solidFill>
                <a:latin typeface="Times New Roman" panose="02020603050405020304" pitchFamily="18" charset="0"/>
                <a:ea typeface="Calibri" panose="020F0502020204030204" charset="0"/>
              </a:rPr>
              <a:t>nước</a:t>
            </a:r>
            <a:r>
              <a:rPr lang="en-US" sz="3200" b="1" dirty="0" smtClean="0">
                <a:solidFill>
                  <a:srgbClr val="002060"/>
                </a:solidFill>
                <a:latin typeface="Times New Roman" panose="02020603050405020304" pitchFamily="18" charset="0"/>
                <a:ea typeface="Calibri" panose="020F0502020204030204" charset="0"/>
              </a:rPr>
              <a:t> </a:t>
            </a:r>
            <a:r>
              <a:rPr lang="en-US" sz="3200" b="1" dirty="0" err="1" smtClean="0">
                <a:solidFill>
                  <a:srgbClr val="002060"/>
                </a:solidFill>
                <a:latin typeface="Times New Roman" panose="02020603050405020304" pitchFamily="18" charset="0"/>
                <a:ea typeface="Calibri" panose="020F0502020204030204" charset="0"/>
              </a:rPr>
              <a:t>Việt</a:t>
            </a:r>
            <a:r>
              <a:rPr lang="en-US" sz="3200" b="1" dirty="0" smtClean="0">
                <a:solidFill>
                  <a:srgbClr val="002060"/>
                </a:solidFill>
                <a:latin typeface="Times New Roman" panose="02020603050405020304" pitchFamily="18" charset="0"/>
                <a:ea typeface="Calibri" panose="020F0502020204030204" charset="0"/>
              </a:rPr>
              <a:t> Nam </a:t>
            </a:r>
            <a:r>
              <a:rPr lang="en-US" sz="3200" b="1" dirty="0" err="1" smtClean="0">
                <a:solidFill>
                  <a:srgbClr val="002060"/>
                </a:solidFill>
                <a:latin typeface="Times New Roman" panose="02020603050405020304" pitchFamily="18" charset="0"/>
                <a:ea typeface="Calibri" panose="020F0502020204030204" charset="0"/>
              </a:rPr>
              <a:t>chúng</a:t>
            </a:r>
            <a:r>
              <a:rPr lang="en-US" sz="3200" b="1" dirty="0" smtClean="0">
                <a:solidFill>
                  <a:srgbClr val="002060"/>
                </a:solidFill>
                <a:latin typeface="Times New Roman" panose="02020603050405020304" pitchFamily="18" charset="0"/>
                <a:ea typeface="Calibri" panose="020F0502020204030204" charset="0"/>
              </a:rPr>
              <a:t> ta </a:t>
            </a:r>
            <a:r>
              <a:rPr lang="en-US" sz="3200" b="1" dirty="0" err="1" smtClean="0">
                <a:solidFill>
                  <a:srgbClr val="002060"/>
                </a:solidFill>
                <a:latin typeface="Times New Roman" panose="02020603050405020304" pitchFamily="18" charset="0"/>
                <a:ea typeface="Calibri" panose="020F0502020204030204" charset="0"/>
              </a:rPr>
              <a:t>thuộc</a:t>
            </a:r>
            <a:r>
              <a:rPr lang="en-US" sz="3200" b="1" dirty="0" smtClean="0">
                <a:solidFill>
                  <a:srgbClr val="002060"/>
                </a:solidFill>
                <a:latin typeface="Times New Roman" panose="02020603050405020304" pitchFamily="18" charset="0"/>
                <a:ea typeface="Calibri" panose="020F0502020204030204" charset="0"/>
              </a:rPr>
              <a:t> </a:t>
            </a:r>
            <a:r>
              <a:rPr lang="en-US" sz="3200" b="1" dirty="0" err="1" smtClean="0">
                <a:solidFill>
                  <a:srgbClr val="002060"/>
                </a:solidFill>
                <a:latin typeface="Times New Roman" panose="02020603050405020304" pitchFamily="18" charset="0"/>
                <a:ea typeface="Calibri" panose="020F0502020204030204" charset="0"/>
              </a:rPr>
              <a:t>khí</a:t>
            </a:r>
            <a:r>
              <a:rPr lang="en-US" sz="3200" b="1" dirty="0" smtClean="0">
                <a:solidFill>
                  <a:srgbClr val="002060"/>
                </a:solidFill>
                <a:latin typeface="Times New Roman" panose="02020603050405020304" pitchFamily="18" charset="0"/>
                <a:ea typeface="Calibri" panose="020F0502020204030204" charset="0"/>
              </a:rPr>
              <a:t> </a:t>
            </a:r>
            <a:r>
              <a:rPr lang="en-US" sz="3200" b="1" dirty="0" err="1" smtClean="0">
                <a:solidFill>
                  <a:srgbClr val="002060"/>
                </a:solidFill>
                <a:latin typeface="Times New Roman" panose="02020603050405020304" pitchFamily="18" charset="0"/>
                <a:ea typeface="Calibri" panose="020F0502020204030204" charset="0"/>
              </a:rPr>
              <a:t>hậu</a:t>
            </a:r>
            <a:r>
              <a:rPr lang="en-US" sz="3200" b="1" dirty="0" smtClean="0">
                <a:solidFill>
                  <a:srgbClr val="002060"/>
                </a:solidFill>
                <a:latin typeface="Times New Roman" panose="02020603050405020304" pitchFamily="18" charset="0"/>
                <a:ea typeface="Calibri" panose="020F0502020204030204" charset="0"/>
              </a:rPr>
              <a:t> </a:t>
            </a:r>
            <a:r>
              <a:rPr lang="en-US" sz="3200" b="1" dirty="0" err="1" smtClean="0">
                <a:solidFill>
                  <a:srgbClr val="002060"/>
                </a:solidFill>
                <a:latin typeface="Times New Roman" panose="02020603050405020304" pitchFamily="18" charset="0"/>
                <a:ea typeface="Calibri" panose="020F0502020204030204" charset="0"/>
              </a:rPr>
              <a:t>gì</a:t>
            </a:r>
            <a:r>
              <a:rPr lang="en-US" sz="3200" b="1" dirty="0" smtClean="0">
                <a:solidFill>
                  <a:srgbClr val="002060"/>
                </a:solidFill>
                <a:latin typeface="Times New Roman" panose="02020603050405020304" pitchFamily="18" charset="0"/>
                <a:ea typeface="Calibri" panose="020F0502020204030204" charset="0"/>
              </a:rPr>
              <a:t>?</a:t>
            </a:r>
            <a:endParaRPr lang="en-US" sz="3200" b="1" dirty="0">
              <a:solidFill>
                <a:srgbClr val="002060"/>
              </a:solidFill>
              <a:latin typeface="Times New Roman" panose="02020603050405020304" pitchFamily="18" charset="0"/>
              <a:ea typeface="Calibri" panose="020F0502020204030204" charset="0"/>
            </a:endParaRPr>
          </a:p>
        </p:txBody>
      </p:sp>
      <p:sp>
        <p:nvSpPr>
          <p:cNvPr id="6" name="Rectangle 5"/>
          <p:cNvSpPr/>
          <p:nvPr/>
        </p:nvSpPr>
        <p:spPr>
          <a:xfrm>
            <a:off x="3305031" y="5904181"/>
            <a:ext cx="5353665" cy="646331"/>
          </a:xfrm>
          <a:prstGeom prst="rect">
            <a:avLst/>
          </a:prstGeom>
        </p:spPr>
        <p:txBody>
          <a:bodyPr wrap="square">
            <a:spAutoFit/>
          </a:bodyPr>
          <a:lstStyle/>
          <a:p>
            <a:pPr algn="ctr">
              <a:defRPr/>
            </a:pPr>
            <a:r>
              <a:rPr lang="en-US" sz="3600" b="1" dirty="0" err="1" smtClean="0">
                <a:solidFill>
                  <a:srgbClr val="002060"/>
                </a:solidFill>
                <a:latin typeface="Times New Roman" panose="02020603050405020304" pitchFamily="18" charset="0"/>
                <a:cs typeface="Times New Roman" panose="02020603050405020304" pitchFamily="18" charset="0"/>
              </a:rPr>
              <a:t>Khí</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hậu</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nhiệt</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đới</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gió</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mùa</a:t>
            </a:r>
            <a:endParaRPr lang="en-US" sz="3600" b="1" dirty="0">
              <a:solidFill>
                <a:srgbClr val="002060"/>
              </a:solidFill>
              <a:latin typeface="Times New Roman" panose="02020603050405020304" pitchFamily="18" charset="0"/>
              <a:cs typeface="Times New Roman" panose="02020603050405020304" pitchFamily="18" charset="0"/>
            </a:endParaRPr>
          </a:p>
        </p:txBody>
      </p:sp>
      <p:pic>
        <p:nvPicPr>
          <p:cNvPr id="1027" name="Picture 3" descr="tải xuố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8349" y="872835"/>
            <a:ext cx="7443989" cy="483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arn(inVertic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1" y="0"/>
            <a:ext cx="12192000" cy="67471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Up Ribbon 2"/>
          <p:cNvSpPr/>
          <p:nvPr/>
        </p:nvSpPr>
        <p:spPr>
          <a:xfrm>
            <a:off x="2244966" y="-128789"/>
            <a:ext cx="7037364" cy="1195589"/>
          </a:xfrm>
          <a:prstGeom prst="ribbon2">
            <a:avLst>
              <a:gd name="adj1" fmla="val 16667"/>
              <a:gd name="adj2" fmla="val 697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latin typeface="Times New Roman" panose="02020603050405020304" pitchFamily="18" charset="0"/>
                <a:cs typeface="Times New Roman" panose="02020603050405020304" pitchFamily="18" charset="0"/>
              </a:rPr>
              <a:t>KẾT LUẬN</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975948" y="1195589"/>
            <a:ext cx="4538422" cy="584775"/>
          </a:xfrm>
          <a:prstGeom prst="rect">
            <a:avLst/>
          </a:prstGeom>
        </p:spPr>
        <p:txBody>
          <a:bodyPr wrap="none">
            <a:spAutoFit/>
          </a:bodyPr>
          <a:lstStyle/>
          <a:p>
            <a:pPr algn="ctr" eaLnBrk="0" hangingPunct="0">
              <a:defRPr/>
            </a:pPr>
            <a:r>
              <a:rPr lang="en-US" sz="3200" b="1" i="1" dirty="0" smtClean="0">
                <a:latin typeface="Times New Roman" panose="02020603050405020304" pitchFamily="18" charset="0"/>
                <a:cs typeface="Times New Roman" panose="02020603050405020304" pitchFamily="18" charset="0"/>
              </a:rPr>
              <a:t>1.Đa </a:t>
            </a:r>
            <a:r>
              <a:rPr lang="en-US" sz="3200" b="1" i="1" dirty="0" err="1" smtClean="0">
                <a:latin typeface="Times New Roman" panose="02020603050405020304" pitchFamily="18" charset="0"/>
                <a:cs typeface="Times New Roman" panose="02020603050405020304" pitchFamily="18" charset="0"/>
              </a:rPr>
              <a:t>dạng</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sinh</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học</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là</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gì</a:t>
            </a:r>
            <a:r>
              <a:rPr lang="en-US" sz="3200" b="1" i="1" dirty="0" smtClean="0">
                <a:latin typeface="Times New Roman" panose="02020603050405020304" pitchFamily="18" charset="0"/>
                <a:cs typeface="Times New Roman" panose="02020603050405020304" pitchFamily="18" charset="0"/>
              </a:rPr>
              <a:t>?</a:t>
            </a:r>
            <a:endParaRPr lang="en-US" sz="3200" b="1" i="1" dirty="0">
              <a:latin typeface="Times New Roman" panose="02020603050405020304" pitchFamily="18" charset="0"/>
              <a:cs typeface="Times New Roman" panose="02020603050405020304" pitchFamily="18" charset="0"/>
            </a:endParaRPr>
          </a:p>
        </p:txBody>
      </p:sp>
      <p:sp>
        <p:nvSpPr>
          <p:cNvPr id="6" name="Rectangle 5"/>
          <p:cNvSpPr/>
          <p:nvPr/>
        </p:nvSpPr>
        <p:spPr>
          <a:xfrm>
            <a:off x="2436328" y="1909153"/>
            <a:ext cx="7013458" cy="830997"/>
          </a:xfrm>
          <a:prstGeom prst="rect">
            <a:avLst/>
          </a:prstGeom>
        </p:spPr>
        <p:txBody>
          <a:bodyPr wrap="none">
            <a:spAutoFit/>
          </a:bodyPr>
          <a:lstStyle/>
          <a:p>
            <a:pPr algn="ctr" eaLnBrk="0" hangingPunct="0">
              <a:defRPr/>
            </a:pP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Đa</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dạng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sinh</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học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là</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sự</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phong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phú</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về</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số</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lượng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loài</a:t>
            </a:r>
            <a:r>
              <a:rPr lang="en-US" sz="2400" b="1" i="1" dirty="0" smtClean="0">
                <a:latin typeface="Times New Roman" panose="02020603050405020304" pitchFamily="18" charset="0"/>
                <a:cs typeface="Times New Roman" panose="02020603050405020304" pitchFamily="18" charset="0"/>
              </a:rPr>
              <a:t>, </a:t>
            </a:r>
          </a:p>
          <a:p>
            <a:pPr algn="ctr" eaLnBrk="0" hangingPunct="0">
              <a:defRPr/>
            </a:pPr>
            <a:r>
              <a:rPr lang="en-US" sz="2400" b="1" i="1" dirty="0" err="1" smtClean="0">
                <a:latin typeface="Times New Roman" panose="02020603050405020304" pitchFamily="18" charset="0"/>
                <a:cs typeface="Times New Roman" panose="02020603050405020304" pitchFamily="18" charset="0"/>
              </a:rPr>
              <a:t>số</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cá</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thể</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trong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loài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và</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môi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trường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sống</a:t>
            </a:r>
            <a:endParaRPr lang="en-US" sz="2400" b="1" i="1" dirty="0">
              <a:latin typeface="Times New Roman" panose="02020603050405020304" pitchFamily="18" charset="0"/>
              <a:cs typeface="Times New Roman" panose="02020603050405020304" pitchFamily="18" charset="0"/>
            </a:endParaRPr>
          </a:p>
        </p:txBody>
      </p:sp>
      <p:sp>
        <p:nvSpPr>
          <p:cNvPr id="7" name="Rectangle 6"/>
          <p:cNvSpPr/>
          <p:nvPr/>
        </p:nvSpPr>
        <p:spPr>
          <a:xfrm>
            <a:off x="2436328" y="2785198"/>
            <a:ext cx="7701147" cy="461665"/>
          </a:xfrm>
          <a:prstGeom prst="rect">
            <a:avLst/>
          </a:prstGeom>
        </p:spPr>
        <p:txBody>
          <a:bodyPr wrap="none">
            <a:spAutoFit/>
          </a:bodyPr>
          <a:lstStyle/>
          <a:p>
            <a:pPr algn="ctr" eaLnBrk="0" hangingPunct="0">
              <a:defRPr/>
            </a:pP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Đa</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dạng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sinh</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học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được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phân</a:t>
            </a:r>
            <a:r>
              <a:rPr lang="en-US" sz="2400" b="1" i="1" dirty="0" smtClean="0">
                <a:latin typeface="Times New Roman" panose="02020603050405020304" pitchFamily="18" charset="0"/>
                <a:cs typeface="Times New Roman" panose="02020603050405020304" pitchFamily="18" charset="0"/>
              </a:rPr>
              <a:t> chia </a:t>
            </a:r>
            <a:r>
              <a:rPr lang="en-US" sz="2400" b="1" i="1" dirty="0" err="1" smtClean="0">
                <a:latin typeface="Times New Roman" panose="02020603050405020304" pitchFamily="18" charset="0"/>
                <a:cs typeface="Times New Roman" panose="02020603050405020304" pitchFamily="18" charset="0"/>
              </a:rPr>
              <a:t>theo</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các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khu</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vực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như</a:t>
            </a:r>
            <a:r>
              <a:rPr lang="en-US" sz="2400" b="1" i="1" dirty="0" smtClean="0">
                <a:latin typeface="Times New Roman" panose="02020603050405020304" pitchFamily="18" charset="0"/>
                <a:cs typeface="Times New Roman" panose="02020603050405020304" pitchFamily="18" charset="0"/>
              </a:rPr>
              <a:t>:</a:t>
            </a:r>
            <a:endParaRPr lang="en-US" sz="2400" b="1" i="1" dirty="0">
              <a:latin typeface="Times New Roman" panose="02020603050405020304" pitchFamily="18" charset="0"/>
              <a:cs typeface="Times New Roman" panose="02020603050405020304" pitchFamily="18" charset="0"/>
            </a:endParaRPr>
          </a:p>
        </p:txBody>
      </p:sp>
      <p:sp>
        <p:nvSpPr>
          <p:cNvPr id="8" name="Rectangle 7"/>
          <p:cNvSpPr/>
          <p:nvPr/>
        </p:nvSpPr>
        <p:spPr>
          <a:xfrm>
            <a:off x="3209091" y="3246863"/>
            <a:ext cx="4416595" cy="461665"/>
          </a:xfrm>
          <a:prstGeom prst="rect">
            <a:avLst/>
          </a:prstGeom>
        </p:spPr>
        <p:txBody>
          <a:bodyPr wrap="none">
            <a:spAutoFit/>
          </a:bodyPr>
          <a:lstStyle/>
          <a:p>
            <a:pPr algn="ctr" eaLnBrk="0" hangingPunct="0">
              <a:defRPr/>
            </a:pPr>
            <a:r>
              <a:rPr lang="en-US" sz="2400" b="1" i="1" dirty="0">
                <a:latin typeface="Times New Roman" panose="02020603050405020304" pitchFamily="18" charset="0"/>
                <a:cs typeface="Times New Roman" panose="02020603050405020304" pitchFamily="18" charset="0"/>
              </a:rPr>
              <a:t>+</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Đa</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dạng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sinh</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học</a:t>
            </a:r>
            <a:r>
              <a:rPr lang="en-US" sz="2400" b="1" i="1" dirty="0" smtClean="0">
                <a:latin typeface="Times New Roman" panose="02020603050405020304" pitchFamily="18" charset="0"/>
                <a:cs typeface="Times New Roman" panose="02020603050405020304" pitchFamily="18" charset="0"/>
              </a:rPr>
              <a:t> ở </a:t>
            </a:r>
            <a:r>
              <a:rPr lang="en-US" sz="2400" b="1" i="1" dirty="0" err="1" smtClean="0">
                <a:latin typeface="Times New Roman" panose="02020603050405020304" pitchFamily="18" charset="0"/>
                <a:cs typeface="Times New Roman" panose="02020603050405020304" pitchFamily="18" charset="0"/>
              </a:rPr>
              <a:t>hoang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mạc</a:t>
            </a:r>
            <a:endParaRPr lang="en-US" sz="2400" b="1" i="1" dirty="0">
              <a:latin typeface="Times New Roman" panose="02020603050405020304" pitchFamily="18" charset="0"/>
              <a:cs typeface="Times New Roman" panose="02020603050405020304" pitchFamily="18" charset="0"/>
            </a:endParaRPr>
          </a:p>
        </p:txBody>
      </p:sp>
      <p:sp>
        <p:nvSpPr>
          <p:cNvPr id="9" name="Rectangle 8"/>
          <p:cNvSpPr/>
          <p:nvPr/>
        </p:nvSpPr>
        <p:spPr>
          <a:xfrm>
            <a:off x="3173024" y="3577202"/>
            <a:ext cx="4501553" cy="584775"/>
          </a:xfrm>
          <a:prstGeom prst="rect">
            <a:avLst/>
          </a:prstGeom>
        </p:spPr>
        <p:txBody>
          <a:bodyPr wrap="none">
            <a:spAutoFit/>
          </a:bodyPr>
          <a:lstStyle/>
          <a:p>
            <a:pPr algn="ctr" eaLnBrk="0" hangingPunct="0">
              <a:defRPr/>
            </a:pPr>
            <a:r>
              <a:rPr lang="en-US" sz="2400" b="1" i="1" dirty="0">
                <a:latin typeface="Times New Roman" panose="02020603050405020304" pitchFamily="18" charset="0"/>
                <a:cs typeface="Times New Roman" panose="02020603050405020304" pitchFamily="18" charset="0"/>
              </a:rPr>
              <a:t>+</a:t>
            </a:r>
            <a:r>
              <a:rPr lang="en-US" sz="32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Đa</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dạng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sinh</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học</a:t>
            </a:r>
            <a:r>
              <a:rPr lang="en-US" sz="2400" b="1" i="1" dirty="0" smtClean="0">
                <a:latin typeface="Times New Roman" panose="02020603050405020304" pitchFamily="18" charset="0"/>
                <a:cs typeface="Times New Roman" panose="02020603050405020304" pitchFamily="18" charset="0"/>
              </a:rPr>
              <a:t> ở </a:t>
            </a:r>
            <a:r>
              <a:rPr lang="en-US" sz="2400" b="1" i="1" dirty="0" err="1" smtClean="0">
                <a:latin typeface="Times New Roman" panose="02020603050405020304" pitchFamily="18" charset="0"/>
                <a:cs typeface="Times New Roman" panose="02020603050405020304" pitchFamily="18" charset="0"/>
              </a:rPr>
              <a:t>đài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nguyên</a:t>
            </a:r>
            <a:endParaRPr lang="en-US" sz="2400" b="1" i="1" dirty="0">
              <a:latin typeface="Times New Roman" panose="02020603050405020304" pitchFamily="18" charset="0"/>
              <a:cs typeface="Times New Roman" panose="02020603050405020304" pitchFamily="18" charset="0"/>
            </a:endParaRPr>
          </a:p>
        </p:txBody>
      </p:sp>
      <p:sp>
        <p:nvSpPr>
          <p:cNvPr id="10" name="Rectangle 9"/>
          <p:cNvSpPr/>
          <p:nvPr/>
        </p:nvSpPr>
        <p:spPr>
          <a:xfrm>
            <a:off x="3209091" y="4132550"/>
            <a:ext cx="4280338" cy="461665"/>
          </a:xfrm>
          <a:prstGeom prst="rect">
            <a:avLst/>
          </a:prstGeom>
        </p:spPr>
        <p:txBody>
          <a:bodyPr wrap="none">
            <a:spAutoFit/>
          </a:bodyPr>
          <a:lstStyle/>
          <a:p>
            <a:pPr algn="ctr" eaLnBrk="0" hangingPunct="0">
              <a:defRPr/>
            </a:pPr>
            <a:r>
              <a:rPr lang="en-US" sz="2400" b="1" i="1" dirty="0">
                <a:latin typeface="Times New Roman" panose="02020603050405020304" pitchFamily="18" charset="0"/>
                <a:cs typeface="Times New Roman" panose="02020603050405020304" pitchFamily="18" charset="0"/>
              </a:rPr>
              <a:t>+</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Đa</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dạng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sinh</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học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vùng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ôn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đới</a:t>
            </a:r>
            <a:endParaRPr lang="en-US" sz="2400" b="1" i="1" dirty="0">
              <a:latin typeface="Times New Roman" panose="02020603050405020304" pitchFamily="18" charset="0"/>
              <a:cs typeface="Times New Roman" panose="02020603050405020304" pitchFamily="18" charset="0"/>
            </a:endParaRPr>
          </a:p>
        </p:txBody>
      </p:sp>
      <p:sp>
        <p:nvSpPr>
          <p:cNvPr id="11" name="Rectangle 10"/>
          <p:cNvSpPr/>
          <p:nvPr/>
        </p:nvSpPr>
        <p:spPr>
          <a:xfrm>
            <a:off x="3215503" y="4562700"/>
            <a:ext cx="4267514" cy="461665"/>
          </a:xfrm>
          <a:prstGeom prst="rect">
            <a:avLst/>
          </a:prstGeom>
        </p:spPr>
        <p:txBody>
          <a:bodyPr wrap="none">
            <a:spAutoFit/>
          </a:bodyPr>
          <a:lstStyle/>
          <a:p>
            <a:pPr algn="ctr" eaLnBrk="0" hangingPunct="0">
              <a:defRPr/>
            </a:pPr>
            <a:r>
              <a:rPr lang="en-US" sz="2400" b="1" i="1" dirty="0">
                <a:latin typeface="Times New Roman" panose="02020603050405020304" pitchFamily="18" charset="0"/>
                <a:cs typeface="Times New Roman" panose="02020603050405020304" pitchFamily="18" charset="0"/>
              </a:rPr>
              <a:t>+</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Đa</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dạng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sinh</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học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vùng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lá</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kim</a:t>
            </a:r>
            <a:endParaRPr lang="en-US" sz="2400" b="1"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1000"/>
                                        <p:tgtEl>
                                          <p:spTgt spid="10">
                                            <p:txEl>
                                              <p:pRg st="0" end="0"/>
                                            </p:txEl>
                                          </p:spTgt>
                                        </p:tgtEl>
                                      </p:cBhvr>
                                    </p:animEffect>
                                    <p:anim calcmode="lin" valueType="num">
                                      <p:cBhvr>
                                        <p:cTn id="3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1" y="0"/>
            <a:ext cx="12192000" cy="67471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Up Ribbon 2"/>
          <p:cNvSpPr/>
          <p:nvPr/>
        </p:nvSpPr>
        <p:spPr>
          <a:xfrm>
            <a:off x="2244966" y="0"/>
            <a:ext cx="7037364" cy="914400"/>
          </a:xfrm>
          <a:prstGeom prst="ribbon2">
            <a:avLst>
              <a:gd name="adj1" fmla="val 16667"/>
              <a:gd name="adj2" fmla="val 697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latin typeface="Times New Roman" panose="02020603050405020304" pitchFamily="18" charset="0"/>
                <a:cs typeface="Times New Roman" panose="02020603050405020304" pitchFamily="18" charset="0"/>
              </a:rPr>
              <a:t>CÂU HỎI TRẮC NGHIỆM</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2" name="Title 1"/>
          <p:cNvSpPr txBox="1"/>
          <p:nvPr/>
        </p:nvSpPr>
        <p:spPr>
          <a:xfrm>
            <a:off x="838201" y="404018"/>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smtClean="0">
                <a:latin typeface="Times New Roman" panose="02020603050405020304" pitchFamily="18" charset="0"/>
                <a:cs typeface="Times New Roman" panose="02020603050405020304" pitchFamily="18" charset="0"/>
              </a:rPr>
              <a:t>Câu 1: Sự đa dạng sinh học được biểu thị qua:</a:t>
            </a:r>
            <a:endParaRPr lang="en-US" sz="2800" b="1" dirty="0">
              <a:latin typeface="Times New Roman" panose="02020603050405020304" pitchFamily="18" charset="0"/>
              <a:cs typeface="Times New Roman" panose="02020603050405020304" pitchFamily="18" charset="0"/>
            </a:endParaRPr>
          </a:p>
        </p:txBody>
      </p:sp>
      <p:sp>
        <p:nvSpPr>
          <p:cNvPr id="13" name="Rectangle 12"/>
          <p:cNvSpPr/>
          <p:nvPr/>
        </p:nvSpPr>
        <p:spPr>
          <a:xfrm>
            <a:off x="2224128" y="1833578"/>
            <a:ext cx="5766322" cy="523220"/>
          </a:xfrm>
          <a:prstGeom prst="rect">
            <a:avLst/>
          </a:prstGeom>
        </p:spPr>
        <p:txBody>
          <a:bodyPr wrap="none">
            <a:spAutoFit/>
          </a:bodyPr>
          <a:lstStyle/>
          <a:p>
            <a:pPr algn="ctr"/>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loài</a:t>
            </a:r>
            <a:endParaRPr lang="en-US" sz="2800" dirty="0">
              <a:latin typeface="Times New Roman" panose="02020603050405020304" pitchFamily="18" charset="0"/>
              <a:cs typeface="Times New Roman" panose="02020603050405020304" pitchFamily="18" charset="0"/>
            </a:endParaRPr>
          </a:p>
        </p:txBody>
      </p:sp>
      <p:sp>
        <p:nvSpPr>
          <p:cNvPr id="14" name="Rectangle 13"/>
          <p:cNvSpPr/>
          <p:nvPr/>
        </p:nvSpPr>
        <p:spPr>
          <a:xfrm>
            <a:off x="2244966" y="2457947"/>
            <a:ext cx="5338321" cy="523220"/>
          </a:xfrm>
          <a:prstGeom prst="rect">
            <a:avLst/>
          </a:prstGeom>
        </p:spPr>
        <p:txBody>
          <a:bodyPr wrap="none">
            <a:spAutoFit/>
          </a:bodyPr>
          <a:lstStyle/>
          <a:p>
            <a:pPr algn="ctr"/>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loài</a:t>
            </a:r>
            <a:endParaRPr lang="en-US" sz="2800" dirty="0">
              <a:latin typeface="Times New Roman" panose="02020603050405020304" pitchFamily="18" charset="0"/>
              <a:cs typeface="Times New Roman" panose="02020603050405020304" pitchFamily="18" charset="0"/>
            </a:endParaRPr>
          </a:p>
        </p:txBody>
      </p:sp>
      <p:sp>
        <p:nvSpPr>
          <p:cNvPr id="15" name="Rectangle 14"/>
          <p:cNvSpPr/>
          <p:nvPr/>
        </p:nvSpPr>
        <p:spPr>
          <a:xfrm>
            <a:off x="2244966" y="3120728"/>
            <a:ext cx="6580649" cy="523220"/>
          </a:xfrm>
          <a:prstGeom prst="rect">
            <a:avLst/>
          </a:prstGeom>
        </p:spPr>
        <p:txBody>
          <a:bodyPr wrap="none">
            <a:spAutoFit/>
          </a:bodyPr>
          <a:lstStyle/>
          <a:p>
            <a:pPr algn="ct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loài</a:t>
            </a:r>
            <a:endParaRPr lang="en-US" sz="2800" dirty="0">
              <a:latin typeface="Times New Roman" panose="02020603050405020304" pitchFamily="18" charset="0"/>
              <a:cs typeface="Times New Roman" panose="02020603050405020304" pitchFamily="18" charset="0"/>
            </a:endParaRPr>
          </a:p>
        </p:txBody>
      </p:sp>
      <p:sp>
        <p:nvSpPr>
          <p:cNvPr id="16" name="Rectangle 15"/>
          <p:cNvSpPr/>
          <p:nvPr/>
        </p:nvSpPr>
        <p:spPr>
          <a:xfrm>
            <a:off x="2244966" y="3846247"/>
            <a:ext cx="5745484" cy="523220"/>
          </a:xfrm>
          <a:prstGeom prst="rect">
            <a:avLst/>
          </a:prstGeom>
        </p:spPr>
        <p:txBody>
          <a:bodyPr wrap="none">
            <a:spAutoFit/>
          </a:bodyPr>
          <a:lstStyle/>
          <a:p>
            <a:pPr algn="ctr"/>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loài</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mph" presetSubtype="2" fill="hold" grpId="1" nodeType="clickEffect">
                                  <p:stCondLst>
                                    <p:cond delay="0"/>
                                  </p:stCondLst>
                                  <p:childTnLst>
                                    <p:animClr clrSpc="rgb" dir="cw">
                                      <p:cBhvr override="childStyle">
                                        <p:cTn id="41" dur="2000" fill="hold"/>
                                        <p:tgtEl>
                                          <p:spTgt spid="16"/>
                                        </p:tgtEl>
                                        <p:attrNameLst>
                                          <p:attrName>style.color</p:attrName>
                                        </p:attrNameLst>
                                      </p:cBhvr>
                                      <p:to>
                                        <a:srgbClr val="4472C4"/>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1" y="0"/>
            <a:ext cx="12192000" cy="67471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Up Ribbon 11"/>
          <p:cNvSpPr/>
          <p:nvPr/>
        </p:nvSpPr>
        <p:spPr>
          <a:xfrm>
            <a:off x="2244966" y="0"/>
            <a:ext cx="7037364" cy="914400"/>
          </a:xfrm>
          <a:prstGeom prst="ribbon2">
            <a:avLst>
              <a:gd name="adj1" fmla="val 16667"/>
              <a:gd name="adj2" fmla="val 697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latin typeface="Times New Roman" panose="02020603050405020304" pitchFamily="18" charset="0"/>
                <a:cs typeface="Times New Roman" panose="02020603050405020304" pitchFamily="18" charset="0"/>
              </a:rPr>
              <a:t>CÂU HỎI TRẮC NGHIỆM</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3" name="Title 1"/>
          <p:cNvSpPr txBox="1"/>
          <p:nvPr/>
        </p:nvSpPr>
        <p:spPr>
          <a:xfrm>
            <a:off x="838201" y="251618"/>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smtClean="0">
                <a:latin typeface="Times New Roman" panose="02020603050405020304" pitchFamily="18" charset="0"/>
                <a:cs typeface="Times New Roman" panose="02020603050405020304" pitchFamily="18" charset="0"/>
              </a:rPr>
              <a:t>Câu 2: Môi trường sống nào có sự đa dạng sinh học cao nhất?</a:t>
            </a:r>
            <a:endParaRPr lang="en-US" sz="2800" b="1" dirty="0">
              <a:latin typeface="Times New Roman" panose="02020603050405020304" pitchFamily="18" charset="0"/>
              <a:cs typeface="Times New Roman" panose="02020603050405020304" pitchFamily="18" charset="0"/>
            </a:endParaRPr>
          </a:p>
        </p:txBody>
      </p:sp>
      <p:sp>
        <p:nvSpPr>
          <p:cNvPr id="14" name="Rectangle 13"/>
          <p:cNvSpPr/>
          <p:nvPr/>
        </p:nvSpPr>
        <p:spPr>
          <a:xfrm>
            <a:off x="3734618" y="1705949"/>
            <a:ext cx="2266967" cy="523220"/>
          </a:xfrm>
          <a:prstGeom prst="rect">
            <a:avLst/>
          </a:prstGeom>
        </p:spPr>
        <p:txBody>
          <a:bodyPr wrap="none">
            <a:spAutoFit/>
          </a:bodyPr>
          <a:lstStyle/>
          <a:p>
            <a:pPr algn="ctr"/>
            <a:r>
              <a:rPr lang="en-US" sz="2800" dirty="0">
                <a:latin typeface="Times New Roman" panose="02020603050405020304" pitchFamily="18" charset="0"/>
                <a:cs typeface="Times New Roman" panose="02020603050405020304" pitchFamily="18" charset="0"/>
              </a:rPr>
              <a:t>A. </a:t>
            </a:r>
            <a:r>
              <a:rPr lang="en-US" sz="2800" dirty="0" smtClean="0">
                <a:latin typeface="Times New Roman" panose="02020603050405020304" pitchFamily="18" charset="0"/>
                <a:cs typeface="Times New Roman" panose="02020603050405020304" pitchFamily="18" charset="0"/>
              </a:rPr>
              <a:t>Hoang </a:t>
            </a:r>
            <a:r>
              <a:rPr lang="en-US" sz="2800" dirty="0" err="1" smtClean="0">
                <a:latin typeface="Times New Roman" panose="02020603050405020304" pitchFamily="18" charset="0"/>
                <a:cs typeface="Times New Roman" panose="02020603050405020304" pitchFamily="18" charset="0"/>
              </a:rPr>
              <a:t>mạc</a:t>
            </a:r>
            <a:endParaRPr lang="en-US" sz="2800" dirty="0">
              <a:latin typeface="Times New Roman" panose="02020603050405020304" pitchFamily="18" charset="0"/>
              <a:cs typeface="Times New Roman" panose="02020603050405020304" pitchFamily="18" charset="0"/>
            </a:endParaRPr>
          </a:p>
        </p:txBody>
      </p:sp>
      <p:sp>
        <p:nvSpPr>
          <p:cNvPr id="15" name="Rectangle 14"/>
          <p:cNvSpPr/>
          <p:nvPr/>
        </p:nvSpPr>
        <p:spPr>
          <a:xfrm>
            <a:off x="3734618" y="2406415"/>
            <a:ext cx="1600118" cy="523220"/>
          </a:xfrm>
          <a:prstGeom prst="rect">
            <a:avLst/>
          </a:prstGeom>
        </p:spPr>
        <p:txBody>
          <a:bodyPr wrap="none">
            <a:spAutoFit/>
          </a:bodyPr>
          <a:lstStyle/>
          <a:p>
            <a:pPr algn="ctr"/>
            <a:r>
              <a:rPr lang="en-US" sz="2800" dirty="0">
                <a:latin typeface="Times New Roman" panose="02020603050405020304" pitchFamily="18" charset="0"/>
                <a:cs typeface="Times New Roman" panose="02020603050405020304" pitchFamily="18" charset="0"/>
              </a:rPr>
              <a:t>B. </a:t>
            </a:r>
            <a:r>
              <a:rPr lang="en-US" sz="2800" dirty="0" err="1" smtClean="0">
                <a:latin typeface="Times New Roman" panose="02020603050405020304" pitchFamily="18" charset="0"/>
                <a:cs typeface="Times New Roman" panose="02020603050405020304" pitchFamily="18" charset="0"/>
              </a:rPr>
              <a:t>Ôn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đới</a:t>
            </a:r>
            <a:endParaRPr lang="en-US" sz="2800" dirty="0">
              <a:latin typeface="Times New Roman" panose="02020603050405020304" pitchFamily="18" charset="0"/>
              <a:cs typeface="Times New Roman" panose="02020603050405020304" pitchFamily="18" charset="0"/>
            </a:endParaRPr>
          </a:p>
        </p:txBody>
      </p:sp>
      <p:sp>
        <p:nvSpPr>
          <p:cNvPr id="16" name="Rectangle 15"/>
          <p:cNvSpPr/>
          <p:nvPr/>
        </p:nvSpPr>
        <p:spPr>
          <a:xfrm>
            <a:off x="3734618" y="3284127"/>
            <a:ext cx="1957588" cy="523220"/>
          </a:xfrm>
          <a:prstGeom prst="rect">
            <a:avLst/>
          </a:prstGeom>
        </p:spPr>
        <p:txBody>
          <a:bodyPr wrap="none">
            <a:spAutoFit/>
          </a:bodyPr>
          <a:lstStyle/>
          <a:p>
            <a:pPr algn="ctr"/>
            <a:r>
              <a:rPr lang="en-US" sz="2800" dirty="0">
                <a:latin typeface="Times New Roman" panose="02020603050405020304" pitchFamily="18" charset="0"/>
                <a:cs typeface="Times New Roman" panose="02020603050405020304" pitchFamily="18" charset="0"/>
              </a:rPr>
              <a:t>C. </a:t>
            </a:r>
            <a:r>
              <a:rPr lang="en-US" sz="2800" dirty="0" err="1" smtClean="0">
                <a:latin typeface="Times New Roman" panose="02020603050405020304" pitchFamily="18" charset="0"/>
                <a:cs typeface="Times New Roman" panose="02020603050405020304" pitchFamily="18" charset="0"/>
              </a:rPr>
              <a:t>Nhiệt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đới</a:t>
            </a:r>
            <a:endParaRPr lang="en-US" sz="2800" dirty="0">
              <a:latin typeface="Times New Roman" panose="02020603050405020304" pitchFamily="18" charset="0"/>
              <a:cs typeface="Times New Roman" panose="02020603050405020304" pitchFamily="18" charset="0"/>
            </a:endParaRPr>
          </a:p>
        </p:txBody>
      </p:sp>
      <p:sp>
        <p:nvSpPr>
          <p:cNvPr id="17" name="Rectangle 16"/>
          <p:cNvSpPr/>
          <p:nvPr/>
        </p:nvSpPr>
        <p:spPr>
          <a:xfrm>
            <a:off x="3734618" y="4161839"/>
            <a:ext cx="1779654" cy="523220"/>
          </a:xfrm>
          <a:prstGeom prst="rect">
            <a:avLst/>
          </a:prstGeom>
        </p:spPr>
        <p:txBody>
          <a:bodyPr wrap="none">
            <a:spAutoFit/>
          </a:bodyPr>
          <a:lstStyle/>
          <a:p>
            <a:pPr algn="ctr"/>
            <a:r>
              <a:rPr lang="en-US" sz="2800" dirty="0">
                <a:latin typeface="Times New Roman" panose="02020603050405020304" pitchFamily="18" charset="0"/>
                <a:cs typeface="Times New Roman" panose="02020603050405020304" pitchFamily="18" charset="0"/>
              </a:rPr>
              <a:t>D. </a:t>
            </a:r>
            <a:r>
              <a:rPr lang="en-US" sz="2800" dirty="0" err="1" smtClean="0">
                <a:latin typeface="Times New Roman" panose="02020603050405020304" pitchFamily="18" charset="0"/>
                <a:cs typeface="Times New Roman" panose="02020603050405020304" pitchFamily="18" charset="0"/>
              </a:rPr>
              <a:t>Hàn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đới</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mph" presetSubtype="2" fill="hold" grpId="1" nodeType="clickEffect">
                                  <p:stCondLst>
                                    <p:cond delay="0"/>
                                  </p:stCondLst>
                                  <p:childTnLst>
                                    <p:animClr clrSpc="rgb" dir="cw">
                                      <p:cBhvr override="childStyle">
                                        <p:cTn id="41" dur="2000" fill="hold"/>
                                        <p:tgtEl>
                                          <p:spTgt spid="16"/>
                                        </p:tgtEl>
                                        <p:attrNameLst>
                                          <p:attrName>style.color</p:attrName>
                                        </p:attrNameLst>
                                      </p:cBhvr>
                                      <p:to>
                                        <a:srgbClr val="4472C4"/>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6" grpId="1"/>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1" y="0"/>
            <a:ext cx="12192000" cy="67471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3309249" y="147950"/>
            <a:ext cx="7059946" cy="584775"/>
          </a:xfrm>
          <a:prstGeom prst="rect">
            <a:avLst/>
          </a:prstGeom>
        </p:spPr>
        <p:txBody>
          <a:bodyPr wrap="none">
            <a:spAutoFit/>
          </a:bodyPr>
          <a:lstStyle/>
          <a:p>
            <a:r>
              <a:rPr lang="vi-VN" sz="3200" b="1" dirty="0" smtClean="0">
                <a:latin typeface="Times New Roman" panose="02020603050405020304" pitchFamily="18" charset="0"/>
                <a:cs typeface="Times New Roman" panose="02020603050405020304" pitchFamily="18" charset="0"/>
              </a:rPr>
              <a:t>Lý do thực sự tắc kè hoa đổi màu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là</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gì</a:t>
            </a:r>
            <a:r>
              <a:rPr lang="en-US" sz="3200" b="1" dirty="0" smtClean="0">
                <a:latin typeface="Times New Roman" panose="02020603050405020304" pitchFamily="18" charset="0"/>
                <a:cs typeface="Times New Roman" panose="02020603050405020304" pitchFamily="18" charset="0"/>
              </a:rPr>
              <a:t>?</a:t>
            </a:r>
            <a:endParaRPr lang="vi-VN" sz="3200" b="1" dirty="0">
              <a:latin typeface="Times New Roman" panose="02020603050405020304" pitchFamily="18" charset="0"/>
              <a:cs typeface="Times New Roman" panose="02020603050405020304" pitchFamily="18" charset="0"/>
            </a:endParaRPr>
          </a:p>
        </p:txBody>
      </p:sp>
      <p:pic>
        <p:nvPicPr>
          <p:cNvPr id="4" name="Picture 3" descr="Cau ho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89247" y="52410"/>
            <a:ext cx="720002" cy="775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Admin\Desktop\ngat\bài 33\z2515082463559_c468519d23069f67b0e63df7df22768e.jpg"/>
          <p:cNvPicPr>
            <a:picLocks noChangeAspect="1" noChangeArrowheads="1"/>
          </p:cNvPicPr>
          <p:nvPr/>
        </p:nvPicPr>
        <p:blipFill rotWithShape="1">
          <a:blip r:embed="rId3">
            <a:extLst>
              <a:ext uri="{28A0092B-C50C-407E-A947-70E740481C1C}">
                <a14:useLocalDpi xmlns:a14="http://schemas.microsoft.com/office/drawing/2010/main" val="0"/>
              </a:ext>
            </a:extLst>
          </a:blip>
          <a:srcRect r="1133" b="10375"/>
          <a:stretch>
            <a:fillRect/>
          </a:stretch>
        </p:blipFill>
        <p:spPr bwMode="auto">
          <a:xfrm>
            <a:off x="1052946" y="880674"/>
            <a:ext cx="9836727" cy="32064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21328" y="3757986"/>
            <a:ext cx="10349345" cy="830997"/>
          </a:xfrm>
          <a:prstGeom prst="rect">
            <a:avLst/>
          </a:prstGeom>
        </p:spPr>
        <p:txBody>
          <a:bodyPr wrap="square">
            <a:spAutoFit/>
          </a:bodyPr>
          <a:lstStyle/>
          <a:p>
            <a:pPr algn="ctr"/>
            <a:r>
              <a:rPr lang="vi-VN" sz="2400" b="1" i="1" dirty="0" smtClean="0">
                <a:latin typeface="Times New Roman" panose="02020603050405020304" pitchFamily="18" charset="0"/>
                <a:cs typeface="Times New Roman" panose="02020603050405020304" pitchFamily="18" charset="0"/>
              </a:rPr>
              <a:t>Cách tắc kè hoa thay đổi màu sắc thật thú vị: Các tế bào chứa nhiều sắc tố nằm dưới da và có thể"mở", "đóng" để phơi bày màu sắc.</a:t>
            </a:r>
            <a:endParaRPr lang="en-US" sz="2400" b="1" dirty="0">
              <a:latin typeface="Times New Roman" panose="02020603050405020304" pitchFamily="18" charset="0"/>
              <a:cs typeface="Times New Roman" panose="02020603050405020304" pitchFamily="18" charset="0"/>
            </a:endParaRPr>
          </a:p>
        </p:txBody>
      </p:sp>
      <p:sp>
        <p:nvSpPr>
          <p:cNvPr id="8" name="Rectangle 7"/>
          <p:cNvSpPr/>
          <p:nvPr/>
        </p:nvSpPr>
        <p:spPr>
          <a:xfrm>
            <a:off x="727363" y="4752675"/>
            <a:ext cx="10543310" cy="1200329"/>
          </a:xfrm>
          <a:prstGeom prst="rect">
            <a:avLst/>
          </a:prstGeom>
        </p:spPr>
        <p:txBody>
          <a:bodyPr wrap="square">
            <a:spAutoFit/>
          </a:bodyPr>
          <a:lstStyle/>
          <a:p>
            <a:pPr algn="ctr"/>
            <a:r>
              <a:rPr lang="en-US" sz="2400" b="1" i="1" dirty="0" smtClean="0">
                <a:latin typeface="Times New Roman" panose="02020603050405020304" pitchFamily="18" charset="0"/>
                <a:cs typeface="Times New Roman" panose="02020603050405020304" pitchFamily="18" charset="0"/>
              </a:rPr>
              <a:t>T</a:t>
            </a:r>
            <a:r>
              <a:rPr lang="vi-VN" sz="2400" b="1" i="1" dirty="0" smtClean="0">
                <a:latin typeface="Times New Roman" panose="02020603050405020304" pitchFamily="18" charset="0"/>
                <a:cs typeface="Times New Roman" panose="02020603050405020304" pitchFamily="18" charset="0"/>
              </a:rPr>
              <a:t>ắc kè hoa là loài bò sát máu lạnh, do đó mà chúng không thể điều chỉnh được nhiệt độ của cơ thể. Việc thay đổi các sắc tố trên da là một cách giúp chúng điều chình thân nhiệt và thể hiện cảm xúc với những con tắc kè hoa khác</a:t>
            </a: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1" y="0"/>
            <a:ext cx="12192000" cy="67471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Up Ribbon 2"/>
          <p:cNvSpPr/>
          <p:nvPr/>
        </p:nvSpPr>
        <p:spPr>
          <a:xfrm>
            <a:off x="2244966" y="1"/>
            <a:ext cx="8882380" cy="969817"/>
          </a:xfrm>
          <a:prstGeom prst="ribbon2">
            <a:avLst>
              <a:gd name="adj1" fmla="val 16667"/>
              <a:gd name="adj2" fmla="val 697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solidFill>
                <a:latin typeface="Times New Roman" panose="02020603050405020304" pitchFamily="18" charset="0"/>
                <a:cs typeface="Times New Roman" panose="02020603050405020304" pitchFamily="18" charset="0"/>
              </a:rPr>
              <a:t>2.Vai </a:t>
            </a:r>
            <a:r>
              <a:rPr lang="en-US" sz="3200" b="1" dirty="0" err="1" smtClean="0">
                <a:solidFill>
                  <a:schemeClr val="tx1"/>
                </a:solidFill>
                <a:latin typeface="Times New Roman" panose="02020603050405020304" pitchFamily="18" charset="0"/>
                <a:cs typeface="Times New Roman" panose="02020603050405020304" pitchFamily="18" charset="0"/>
              </a:rPr>
              <a:t>trò</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của</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đa</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dạng</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sinh</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học</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796344" y="1058319"/>
            <a:ext cx="11395656" cy="830997"/>
          </a:xfrm>
          <a:prstGeom prst="rect">
            <a:avLst/>
          </a:prstGeom>
        </p:spPr>
        <p:txBody>
          <a:bodyPr wrap="square">
            <a:spAutoFit/>
          </a:bodyP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Chuyển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giao</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nhiệm</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vụ</a:t>
            </a:r>
            <a:r>
              <a:rPr lang="en-US" sz="2400" b="1" dirty="0" smtClean="0">
                <a:solidFill>
                  <a:srgbClr val="FF0000"/>
                </a:solidFill>
                <a:latin typeface="Times New Roman" panose="02020603050405020304" pitchFamily="18" charset="0"/>
                <a:cs typeface="Times New Roman" panose="02020603050405020304" pitchFamily="18" charset="0"/>
              </a:rPr>
              <a:t>: </a:t>
            </a:r>
          </a:p>
          <a:p>
            <a:pPr algn="ctr"/>
            <a:r>
              <a:rPr lang="en-US" sz="2400" b="1" dirty="0" err="1" smtClean="0">
                <a:latin typeface="Times New Roman" panose="02020603050405020304" pitchFamily="18" charset="0"/>
                <a:cs typeface="Times New Roman" panose="02020603050405020304" pitchFamily="18" charset="0"/>
              </a:rPr>
              <a:t>Vai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trò</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của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dạng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sinh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học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trong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tự</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nhiên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trong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thực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tiễn</a:t>
            </a:r>
            <a:endParaRPr lang="en-US" sz="2400" b="1" dirty="0">
              <a:latin typeface="Times New Roman" panose="02020603050405020304" pitchFamily="18" charset="0"/>
              <a:cs typeface="Times New Roman" panose="02020603050405020304" pitchFamily="18" charset="0"/>
            </a:endParaRPr>
          </a:p>
        </p:txBody>
      </p:sp>
      <p:sp>
        <p:nvSpPr>
          <p:cNvPr id="10" name="Up Ribbon 9"/>
          <p:cNvSpPr/>
          <p:nvPr/>
        </p:nvSpPr>
        <p:spPr>
          <a:xfrm>
            <a:off x="2975490" y="3833200"/>
            <a:ext cx="7037364" cy="1167619"/>
          </a:xfrm>
          <a:prstGeom prst="ribbon2">
            <a:avLst>
              <a:gd name="adj1" fmla="val 16667"/>
              <a:gd name="adj2" fmla="val 697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rgbClr val="C00000"/>
                </a:solidFill>
                <a:latin typeface="Times New Roman" panose="02020603050405020304" pitchFamily="18" charset="0"/>
                <a:cs typeface="Times New Roman" panose="02020603050405020304" pitchFamily="18" charset="0"/>
              </a:rPr>
              <a:t>GỢI Ý SẢN PHẨM</a:t>
            </a:r>
            <a:endParaRPr lang="en-US" sz="24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1" y="0"/>
            <a:ext cx="12192000" cy="67471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2696322" y="130967"/>
            <a:ext cx="8721969" cy="584775"/>
          </a:xfrm>
          <a:prstGeom prst="rect">
            <a:avLst/>
          </a:prstGeom>
          <a:noFill/>
        </p:spPr>
        <p:txBody>
          <a:bodyPr wrap="square" rtlCol="0">
            <a:spAutoFit/>
          </a:bodyPr>
          <a:lstStyle/>
          <a:p>
            <a:r>
              <a:rPr lang="en-US" sz="3200" b="1" dirty="0" err="1" smtClean="0">
                <a:latin typeface="Times New Roman" panose="02020603050405020304" pitchFamily="18" charset="0"/>
                <a:cs typeface="Times New Roman" panose="02020603050405020304" pitchFamily="18" charset="0"/>
              </a:rPr>
              <a:t>Vai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trò</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dạng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sinh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học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trong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tự</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nhiên</a:t>
            </a:r>
            <a:endParaRPr lang="en-US" sz="3200" b="1" dirty="0">
              <a:latin typeface="Times New Roman" panose="02020603050405020304" pitchFamily="18" charset="0"/>
              <a:cs typeface="Times New Roman" panose="02020603050405020304" pitchFamily="18" charset="0"/>
            </a:endParaRPr>
          </a:p>
        </p:txBody>
      </p:sp>
      <p:pic>
        <p:nvPicPr>
          <p:cNvPr id="7" name="Picture 3" descr="C:\Users\Admin\Desktop\bai-33-da-dang-sinh-hoc-56729.png"/>
          <p:cNvPicPr>
            <a:picLocks noChangeAspect="1" noChangeArrowheads="1"/>
          </p:cNvPicPr>
          <p:nvPr/>
        </p:nvPicPr>
        <p:blipFill>
          <a:blip r:embed="rId2"/>
          <a:srcRect/>
          <a:stretch>
            <a:fillRect/>
          </a:stretch>
        </p:blipFill>
        <p:spPr bwMode="auto">
          <a:xfrm>
            <a:off x="1044413" y="1288459"/>
            <a:ext cx="10103174" cy="4087105"/>
          </a:xfrm>
          <a:prstGeom prst="rect">
            <a:avLst/>
          </a:prstGeom>
          <a:noFill/>
        </p:spPr>
      </p:pic>
      <p:sp>
        <p:nvSpPr>
          <p:cNvPr id="8" name="AutoShape 62"/>
          <p:cNvSpPr>
            <a:spLocks noChangeArrowheads="1"/>
          </p:cNvSpPr>
          <p:nvPr/>
        </p:nvSpPr>
        <p:spPr bwMode="gray">
          <a:xfrm>
            <a:off x="0" y="5632002"/>
            <a:ext cx="12192000" cy="1115162"/>
          </a:xfrm>
          <a:prstGeom prst="roundRect">
            <a:avLst>
              <a:gd name="adj" fmla="val 16667"/>
            </a:avLst>
          </a:prstGeom>
          <a:solidFill>
            <a:schemeClr val="accent2"/>
          </a:solidFill>
          <a:ln w="12700" algn="ctr">
            <a:solidFill>
              <a:schemeClr val="bg1"/>
            </a:solidFill>
            <a:round/>
          </a:ln>
          <a:effectLst>
            <a:outerShdw dist="99190" dir="2388334" algn="ctr" rotWithShape="0">
              <a:srgbClr val="333333">
                <a:alpha val="50000"/>
              </a:srgbClr>
            </a:outerShdw>
          </a:effectLst>
        </p:spPr>
        <p:txBody>
          <a:bodyPr wrap="none" anchor="ctr"/>
          <a:lstStyle/>
          <a:p>
            <a:pPr algn="ctr" eaLnBrk="0" hangingPunct="0">
              <a:defRPr/>
            </a:pPr>
            <a:r>
              <a:rPr lang="en-US" sz="2800" b="1" i="1" dirty="0" err="1" smtClean="0">
                <a:latin typeface="Times New Roman" panose="02020603050405020304" pitchFamily="18" charset="0"/>
                <a:cs typeface="Times New Roman" panose="02020603050405020304" pitchFamily="18" charset="0"/>
              </a:rPr>
              <a:t>Đa</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dạng</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sinh</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học</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góp</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phần</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bảo</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vệ</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đất</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và</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nguồn</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nước</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chắn</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sóng</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chắn</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gió</a:t>
            </a:r>
            <a:r>
              <a:rPr lang="en-US" sz="2800" b="1" i="1" dirty="0" smtClean="0">
                <a:latin typeface="Times New Roman" panose="02020603050405020304" pitchFamily="18" charset="0"/>
                <a:cs typeface="Times New Roman" panose="02020603050405020304" pitchFamily="18" charset="0"/>
              </a:rPr>
              <a:t>,</a:t>
            </a:r>
          </a:p>
          <a:p>
            <a:pPr algn="ctr" eaLnBrk="0" hangingPunct="0">
              <a:defRPr/>
            </a:pP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điều</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hòa</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khí</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hậu</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duy</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trì</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sự</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ổn</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định</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của</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hệ</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sinh</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thái</a:t>
            </a:r>
            <a:endParaRPr lang="en-US" sz="2800" b="1"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0" y="-205379"/>
            <a:ext cx="12192000" cy="67471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3111558" y="1858850"/>
            <a:ext cx="5968883" cy="2308324"/>
          </a:xfrm>
          <a:prstGeom prst="rect">
            <a:avLst/>
          </a:prstGeom>
        </p:spPr>
        <p:txBody>
          <a:bodyPr wrap="square">
            <a:spAutoFit/>
          </a:bodyPr>
          <a:lstStyle/>
          <a:p>
            <a:pPr algn="ctr"/>
            <a:r>
              <a:rPr lang="en-US" sz="3600" b="1" dirty="0" err="1" smtClean="0">
                <a:latin typeface="Times New Roman" panose="02020603050405020304" pitchFamily="18" charset="0"/>
                <a:cs typeface="Times New Roman" panose="02020603050405020304" pitchFamily="18" charset="0"/>
              </a:rPr>
              <a:t>Để</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học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tốt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bài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này</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cô</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đã</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yêu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cầu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các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em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soạn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trước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các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câu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hỏi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phần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thảo</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luận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vào</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vở</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bài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tập</a:t>
            </a:r>
            <a:endParaRPr lang="en-US" sz="3600" b="1" dirty="0" smtClean="0">
              <a:latin typeface="Times New Roman" panose="02020603050405020304" pitchFamily="18" charset="0"/>
              <a:cs typeface="Times New Roman" panose="02020603050405020304" pitchFamily="18" charset="0"/>
            </a:endParaRPr>
          </a:p>
        </p:txBody>
      </p:sp>
      <p:sp>
        <p:nvSpPr>
          <p:cNvPr id="8" name="Up Ribbon 7"/>
          <p:cNvSpPr/>
          <p:nvPr/>
        </p:nvSpPr>
        <p:spPr>
          <a:xfrm>
            <a:off x="2972271" y="-275165"/>
            <a:ext cx="7037364" cy="1060776"/>
          </a:xfrm>
          <a:prstGeom prst="ribbon2">
            <a:avLst>
              <a:gd name="adj1" fmla="val 16667"/>
              <a:gd name="adj2" fmla="val 697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latin typeface="Times New Roman" panose="02020603050405020304" pitchFamily="18" charset="0"/>
                <a:cs typeface="Times New Roman" panose="02020603050405020304" pitchFamily="18" charset="0"/>
              </a:rPr>
              <a:t>TRANG BÌA</a:t>
            </a:r>
            <a:endParaRPr lang="en-US" sz="24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1" y="0"/>
            <a:ext cx="12192000" cy="67471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2532185" y="0"/>
            <a:ext cx="8721969" cy="584775"/>
          </a:xfrm>
          <a:prstGeom prst="rect">
            <a:avLst/>
          </a:prstGeom>
          <a:noFill/>
        </p:spPr>
        <p:txBody>
          <a:bodyPr wrap="square" rtlCol="0">
            <a:spAutoFit/>
          </a:bodyPr>
          <a:lstStyle/>
          <a:p>
            <a:r>
              <a:rPr lang="en-US" sz="3200" b="1" dirty="0" err="1" smtClean="0">
                <a:latin typeface="Times New Roman" panose="02020603050405020304" pitchFamily="18" charset="0"/>
                <a:cs typeface="Times New Roman" panose="02020603050405020304" pitchFamily="18" charset="0"/>
              </a:rPr>
              <a:t>Vai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trò</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dạng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sinh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học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trong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thực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tiễn</a:t>
            </a:r>
            <a:endParaRPr lang="en-US" sz="3200" b="1" dirty="0">
              <a:latin typeface="Times New Roman" panose="02020603050405020304" pitchFamily="18" charset="0"/>
              <a:cs typeface="Times New Roman" panose="02020603050405020304" pitchFamily="18" charset="0"/>
            </a:endParaRPr>
          </a:p>
        </p:txBody>
      </p:sp>
      <p:pic>
        <p:nvPicPr>
          <p:cNvPr id="4" name="Picture 2" descr="D:\1623464566-bggb.jpg"/>
          <p:cNvPicPr>
            <a:picLocks noChangeAspect="1" noChangeArrowheads="1"/>
          </p:cNvPicPr>
          <p:nvPr/>
        </p:nvPicPr>
        <p:blipFill>
          <a:blip r:embed="rId2"/>
          <a:srcRect/>
          <a:stretch>
            <a:fillRect/>
          </a:stretch>
        </p:blipFill>
        <p:spPr bwMode="auto">
          <a:xfrm>
            <a:off x="886691" y="773723"/>
            <a:ext cx="10268989" cy="51144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1" y="0"/>
            <a:ext cx="12192000" cy="67471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Up Ribbon 2"/>
          <p:cNvSpPr/>
          <p:nvPr/>
        </p:nvSpPr>
        <p:spPr>
          <a:xfrm>
            <a:off x="2244966" y="1"/>
            <a:ext cx="7037364" cy="1025236"/>
          </a:xfrm>
          <a:prstGeom prst="ribbon2">
            <a:avLst>
              <a:gd name="adj1" fmla="val 16667"/>
              <a:gd name="adj2" fmla="val 697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rgbClr val="C00000"/>
                </a:solidFill>
                <a:latin typeface="Times New Roman" panose="02020603050405020304" pitchFamily="18" charset="0"/>
                <a:cs typeface="Times New Roman" panose="02020603050405020304" pitchFamily="18" charset="0"/>
              </a:rPr>
              <a:t>KẾT LUẬN</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1177355" y="1329823"/>
            <a:ext cx="5846900" cy="584775"/>
          </a:xfrm>
          <a:prstGeom prst="rect">
            <a:avLst/>
          </a:prstGeom>
        </p:spPr>
        <p:txBody>
          <a:bodyPr wrap="square">
            <a:spAutoFit/>
          </a:bodyPr>
          <a:lstStyle/>
          <a:p>
            <a:pPr algn="ctr" eaLnBrk="0" hangingPunct="0">
              <a:defRPr/>
            </a:pPr>
            <a:r>
              <a:rPr lang="en-US" sz="3200" b="1" i="1" dirty="0" smtClean="0">
                <a:latin typeface="Times New Roman" panose="02020603050405020304" pitchFamily="18" charset="0"/>
                <a:cs typeface="Times New Roman" panose="02020603050405020304" pitchFamily="18" charset="0"/>
              </a:rPr>
              <a:t>2. </a:t>
            </a:r>
            <a:r>
              <a:rPr lang="en-US" sz="3200" b="1" i="1" dirty="0" err="1" smtClean="0">
                <a:latin typeface="Times New Roman" panose="02020603050405020304" pitchFamily="18" charset="0"/>
                <a:cs typeface="Times New Roman" panose="02020603050405020304" pitchFamily="18" charset="0"/>
              </a:rPr>
              <a:t>Vai</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trò</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của</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đa</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dạng</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sinh</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học</a:t>
            </a:r>
            <a:r>
              <a:rPr lang="en-US" sz="3200" b="1" i="1" dirty="0" smtClean="0">
                <a:latin typeface="Times New Roman" panose="02020603050405020304" pitchFamily="18" charset="0"/>
                <a:cs typeface="Times New Roman" panose="02020603050405020304" pitchFamily="18" charset="0"/>
              </a:rPr>
              <a:t>.</a:t>
            </a:r>
            <a:endParaRPr lang="en-US" sz="3200" b="1" i="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177355" y="2419475"/>
            <a:ext cx="10645140" cy="954107"/>
          </a:xfrm>
          <a:prstGeom prst="rect">
            <a:avLst/>
          </a:prstGeom>
          <a:noFill/>
        </p:spPr>
        <p:txBody>
          <a:bodyPr wrap="square">
            <a:spAutoFit/>
          </a:bodyPr>
          <a:lstStyle/>
          <a:p>
            <a:pPr>
              <a:defRPr/>
            </a:pP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Đa</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dạng</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sinh</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học</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là</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nguồn</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tài</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nguyên</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quý</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giá</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đối</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với</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tự</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nhiên</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và</a:t>
            </a:r>
            <a:r>
              <a:rPr lang="en-US" sz="2800" b="1" i="1" dirty="0" smtClean="0">
                <a:latin typeface="Times New Roman" panose="02020603050405020304" pitchFamily="18" charset="0"/>
                <a:cs typeface="Times New Roman" panose="02020603050405020304" pitchFamily="18" charset="0"/>
              </a:rPr>
              <a:t> con </a:t>
            </a:r>
            <a:r>
              <a:rPr lang="en-US" sz="2800" b="1" i="1" dirty="0" err="1" smtClean="0">
                <a:latin typeface="Times New Roman" panose="02020603050405020304" pitchFamily="18" charset="0"/>
                <a:cs typeface="Times New Roman" panose="02020603050405020304" pitchFamily="18" charset="0"/>
              </a:rPr>
              <a:t>người</a:t>
            </a:r>
            <a:r>
              <a:rPr lang="en-US" sz="2800" b="1" i="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1" y="0"/>
            <a:ext cx="12192000" cy="67471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Up Ribbon 2"/>
          <p:cNvSpPr/>
          <p:nvPr/>
        </p:nvSpPr>
        <p:spPr>
          <a:xfrm>
            <a:off x="3699164" y="-1"/>
            <a:ext cx="5721927" cy="955965"/>
          </a:xfrm>
          <a:prstGeom prst="ribbon2">
            <a:avLst>
              <a:gd name="adj1" fmla="val 16667"/>
              <a:gd name="adj2" fmla="val 697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rgbClr val="C00000"/>
                </a:solidFill>
                <a:latin typeface="Times New Roman" panose="02020603050405020304" pitchFamily="18" charset="0"/>
                <a:cs typeface="Times New Roman" panose="02020603050405020304" pitchFamily="18" charset="0"/>
              </a:rPr>
              <a:t>CỦNG CỐ</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4" name="Rectangle 1"/>
          <p:cNvSpPr>
            <a:spLocks noChangeArrowheads="1"/>
          </p:cNvSpPr>
          <p:nvPr/>
        </p:nvSpPr>
        <p:spPr bwMode="auto">
          <a:xfrm>
            <a:off x="5114032" y="1138844"/>
            <a:ext cx="2400850" cy="46166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SƠ ĐỒ TƯ DUY</a:t>
            </a:r>
            <a:endParaRPr kumimoji="0" lang="en-GB"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Oval 2"/>
          <p:cNvSpPr>
            <a:spLocks noChangeArrowheads="1"/>
          </p:cNvSpPr>
          <p:nvPr/>
        </p:nvSpPr>
        <p:spPr bwMode="auto">
          <a:xfrm>
            <a:off x="891168" y="2332572"/>
            <a:ext cx="1350497" cy="2082019"/>
          </a:xfrm>
          <a:prstGeom prst="ellipse">
            <a:avLst/>
          </a:prstGeom>
          <a:solidFill>
            <a:srgbClr val="FFFFFF"/>
          </a:solidFill>
          <a:ln w="9525">
            <a:solidFill>
              <a:srgbClr val="000000"/>
            </a:solidFill>
            <a:round/>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ts val="1000"/>
              </a:spcAft>
              <a:buClrTx/>
              <a:buSzTx/>
              <a:buFontTx/>
              <a:buNone/>
            </a:pP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Đa</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dạng</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sinh</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học</a:t>
            </a:r>
            <a:endPar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7" name="AutoShape 19"/>
          <p:cNvCxnSpPr>
            <a:cxnSpLocks noChangeShapeType="1"/>
          </p:cNvCxnSpPr>
          <p:nvPr/>
        </p:nvCxnSpPr>
        <p:spPr bwMode="auto">
          <a:xfrm flipV="1">
            <a:off x="2241665" y="2332572"/>
            <a:ext cx="1069571" cy="731894"/>
          </a:xfrm>
          <a:prstGeom prst="straightConnector1">
            <a:avLst/>
          </a:prstGeom>
          <a:noFill/>
          <a:ln w="9525">
            <a:solidFill>
              <a:srgbClr val="000000"/>
            </a:solidFill>
            <a:round/>
            <a:tailEnd type="triangle" w="med" len="med"/>
          </a:ln>
        </p:spPr>
      </p:cxnSp>
      <p:sp>
        <p:nvSpPr>
          <p:cNvPr id="9" name="Rectangle 3"/>
          <p:cNvSpPr>
            <a:spLocks noChangeArrowheads="1"/>
          </p:cNvSpPr>
          <p:nvPr/>
        </p:nvSpPr>
        <p:spPr bwMode="auto">
          <a:xfrm>
            <a:off x="3132832" y="1856533"/>
            <a:ext cx="8215532" cy="841986"/>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ts val="1000"/>
              </a:spcAft>
              <a:buClrTx/>
              <a:buSzTx/>
              <a:buFontTx/>
              <a:buNone/>
            </a:pP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Khái</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niệm</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là</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sự</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đa</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dạng</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về</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số</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lượng</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loài</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số</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lượng</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cá</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thể</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của</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mỗi</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loài</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và</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đa</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dạng</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về</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môi</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trường</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sống</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của</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chúng</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p:txBody>
      </p:sp>
      <p:cxnSp>
        <p:nvCxnSpPr>
          <p:cNvPr id="10" name="AutoShape 18"/>
          <p:cNvCxnSpPr>
            <a:cxnSpLocks noChangeShapeType="1"/>
          </p:cNvCxnSpPr>
          <p:nvPr/>
        </p:nvCxnSpPr>
        <p:spPr bwMode="auto">
          <a:xfrm>
            <a:off x="2241665" y="3119708"/>
            <a:ext cx="1069571" cy="479380"/>
          </a:xfrm>
          <a:prstGeom prst="straightConnector1">
            <a:avLst/>
          </a:prstGeom>
          <a:noFill/>
          <a:ln w="9525">
            <a:solidFill>
              <a:srgbClr val="000000"/>
            </a:solidFill>
            <a:round/>
            <a:tailEnd type="triangle" w="med" len="med"/>
          </a:ln>
        </p:spPr>
      </p:cxnSp>
      <p:sp>
        <p:nvSpPr>
          <p:cNvPr id="12" name="Rectangle 4"/>
          <p:cNvSpPr>
            <a:spLocks noChangeArrowheads="1"/>
          </p:cNvSpPr>
          <p:nvPr/>
        </p:nvSpPr>
        <p:spPr bwMode="auto">
          <a:xfrm>
            <a:off x="3338008" y="3359398"/>
            <a:ext cx="722312" cy="882797"/>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ts val="1000"/>
              </a:spcAft>
              <a:buClrTx/>
              <a:buSzTx/>
              <a:buFontTx/>
              <a:buNone/>
            </a:pP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Vai</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trò</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p:txBody>
      </p:sp>
      <p:cxnSp>
        <p:nvCxnSpPr>
          <p:cNvPr id="13" name="AutoShape 17"/>
          <p:cNvCxnSpPr>
            <a:cxnSpLocks noChangeShapeType="1"/>
          </p:cNvCxnSpPr>
          <p:nvPr/>
        </p:nvCxnSpPr>
        <p:spPr bwMode="auto">
          <a:xfrm flipV="1">
            <a:off x="4060320" y="3447482"/>
            <a:ext cx="749300" cy="303212"/>
          </a:xfrm>
          <a:prstGeom prst="straightConnector1">
            <a:avLst/>
          </a:prstGeom>
          <a:noFill/>
          <a:ln w="9525">
            <a:solidFill>
              <a:srgbClr val="000000"/>
            </a:solidFill>
            <a:round/>
            <a:tailEnd type="triangle" w="med" len="med"/>
          </a:ln>
        </p:spPr>
      </p:cxnSp>
      <p:sp>
        <p:nvSpPr>
          <p:cNvPr id="14" name="Rectangle 6"/>
          <p:cNvSpPr>
            <a:spLocks noChangeArrowheads="1"/>
          </p:cNvSpPr>
          <p:nvPr/>
        </p:nvSpPr>
        <p:spPr bwMode="auto">
          <a:xfrm>
            <a:off x="4962202" y="3119708"/>
            <a:ext cx="2552679" cy="479380"/>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ts val="1000"/>
              </a:spcAft>
              <a:buClrTx/>
              <a:buSzTx/>
              <a:buFontTx/>
              <a:buNone/>
            </a:pP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Trong</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tự</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nhiên</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p:txBody>
      </p:sp>
      <p:sp>
        <p:nvSpPr>
          <p:cNvPr id="15" name="Rectangle 7"/>
          <p:cNvSpPr>
            <a:spLocks noChangeArrowheads="1"/>
          </p:cNvSpPr>
          <p:nvPr/>
        </p:nvSpPr>
        <p:spPr bwMode="auto">
          <a:xfrm>
            <a:off x="5114031" y="4242195"/>
            <a:ext cx="2630659" cy="523769"/>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ts val="1000"/>
              </a:spcAft>
              <a:buClrTx/>
              <a:buSzTx/>
              <a:buFontTx/>
              <a:buNone/>
            </a:pP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Trong</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thực</a:t>
            </a:r>
            <a:r>
              <a:rPr kumimoji="0" lang="en-US" sz="2400" b="0" i="0" u="none" strike="noStrike" cap="none" normalizeH="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dirty="0" err="1" smtClean="0">
                <a:ln>
                  <a:noFill/>
                </a:ln>
                <a:solidFill>
                  <a:schemeClr val="tx1"/>
                </a:solidFill>
                <a:effectLst/>
                <a:latin typeface="Times New Roman" panose="02020603050405020304" pitchFamily="18" charset="0"/>
                <a:cs typeface="Times New Roman" panose="02020603050405020304" pitchFamily="18" charset="0"/>
              </a:rPr>
              <a:t>tiễn</a:t>
            </a:r>
            <a:endPar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16" name="AutoShape 20"/>
          <p:cNvCxnSpPr>
            <a:cxnSpLocks noChangeShapeType="1"/>
          </p:cNvCxnSpPr>
          <p:nvPr/>
        </p:nvCxnSpPr>
        <p:spPr bwMode="auto">
          <a:xfrm>
            <a:off x="4087092" y="3800796"/>
            <a:ext cx="914400" cy="534573"/>
          </a:xfrm>
          <a:prstGeom prst="straightConnector1">
            <a:avLst/>
          </a:prstGeom>
          <a:noFill/>
          <a:ln w="9525">
            <a:solidFill>
              <a:srgbClr val="000000"/>
            </a:solidFill>
            <a:roun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9" grpId="0" animBg="1"/>
      <p:bldP spid="12"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1" y="0"/>
            <a:ext cx="12192000" cy="67471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1505244" y="1539820"/>
            <a:ext cx="9786211" cy="1077218"/>
          </a:xfrm>
          <a:prstGeom prst="rect">
            <a:avLst/>
          </a:prstGeom>
        </p:spPr>
        <p:txBody>
          <a:bodyPr wrap="square">
            <a:spAutoFit/>
          </a:bodyPr>
          <a:lstStyle/>
          <a:p>
            <a:pPr lvl="0" algn="just" eaLnBrk="0" fontAlgn="base" hangingPunct="0">
              <a:spcBef>
                <a:spcPct val="0"/>
              </a:spcBef>
              <a:spcAft>
                <a:spcPts val="1800"/>
              </a:spcAft>
            </a:pPr>
            <a:r>
              <a:rPr lang="en-GB" sz="3200" b="1" dirty="0" err="1" smtClean="0">
                <a:latin typeface="Times New Roman" panose="02020603050405020304" pitchFamily="18" charset="0"/>
                <a:ea typeface="Times New Roman" panose="02020603050405020304" pitchFamily="18" charset="0"/>
                <a:cs typeface="Times New Roman" panose="02020603050405020304" pitchFamily="18" charset="0"/>
              </a:rPr>
              <a:t>Câu</a:t>
            </a:r>
            <a:r>
              <a:rPr lang="en-GB" sz="3200" b="1" dirty="0" smtClean="0">
                <a:latin typeface="Times New Roman" panose="02020603050405020304" pitchFamily="18" charset="0"/>
                <a:ea typeface="Times New Roman" panose="02020603050405020304" pitchFamily="18" charset="0"/>
                <a:cs typeface="Times New Roman" panose="02020603050405020304" pitchFamily="18" charset="0"/>
              </a:rPr>
              <a:t> 1.Nguyên </a:t>
            </a:r>
            <a:r>
              <a:rPr lang="en-GB" sz="3200" b="1" dirty="0" err="1" smtClean="0">
                <a:latin typeface="Times New Roman" panose="02020603050405020304" pitchFamily="18" charset="0"/>
                <a:ea typeface="Times New Roman" panose="02020603050405020304" pitchFamily="18" charset="0"/>
                <a:cs typeface="Times New Roman" panose="02020603050405020304" pitchFamily="18" charset="0"/>
              </a:rPr>
              <a:t>nhân</a:t>
            </a:r>
            <a:r>
              <a:rPr lang="en-GB"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GB" sz="3200" b="1" dirty="0" err="1" smtClean="0">
                <a:latin typeface="Times New Roman" panose="02020603050405020304" pitchFamily="18" charset="0"/>
                <a:ea typeface="Times New Roman" panose="02020603050405020304" pitchFamily="18" charset="0"/>
                <a:cs typeface="Times New Roman" panose="02020603050405020304" pitchFamily="18" charset="0"/>
              </a:rPr>
              <a:t>chủ</a:t>
            </a:r>
            <a:r>
              <a:rPr lang="en-GB"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GB" sz="3200" b="1" dirty="0" err="1" smtClean="0">
                <a:latin typeface="Times New Roman" panose="02020603050405020304" pitchFamily="18" charset="0"/>
                <a:ea typeface="Times New Roman" panose="02020603050405020304" pitchFamily="18" charset="0"/>
                <a:cs typeface="Times New Roman" panose="02020603050405020304" pitchFamily="18" charset="0"/>
              </a:rPr>
              <a:t>yếu</a:t>
            </a:r>
            <a:r>
              <a:rPr lang="en-GB"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GB" sz="3200" b="1" dirty="0" err="1" smtClean="0">
                <a:latin typeface="Times New Roman" panose="02020603050405020304" pitchFamily="18" charset="0"/>
                <a:ea typeface="Times New Roman" panose="02020603050405020304" pitchFamily="18" charset="0"/>
                <a:cs typeface="Times New Roman" panose="02020603050405020304" pitchFamily="18" charset="0"/>
              </a:rPr>
              <a:t>dẫn</a:t>
            </a:r>
            <a:r>
              <a:rPr lang="en-GB"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GB" sz="3200" b="1" dirty="0" err="1" smtClean="0">
                <a:latin typeface="Times New Roman" panose="02020603050405020304" pitchFamily="18" charset="0"/>
                <a:ea typeface="Times New Roman" panose="02020603050405020304" pitchFamily="18" charset="0"/>
                <a:cs typeface="Times New Roman" panose="02020603050405020304" pitchFamily="18" charset="0"/>
              </a:rPr>
              <a:t>đến</a:t>
            </a:r>
            <a:r>
              <a:rPr lang="en-GB"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GB" sz="3200" b="1" dirty="0" err="1" smtClean="0">
                <a:latin typeface="Times New Roman" panose="02020603050405020304" pitchFamily="18" charset="0"/>
                <a:ea typeface="Times New Roman" panose="02020603050405020304" pitchFamily="18" charset="0"/>
                <a:cs typeface="Times New Roman" panose="02020603050405020304" pitchFamily="18" charset="0"/>
              </a:rPr>
              <a:t>sự</a:t>
            </a:r>
            <a:r>
              <a:rPr lang="en-GB"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GB" sz="3200" b="1" dirty="0" err="1" smtClean="0">
                <a:latin typeface="Times New Roman" panose="02020603050405020304" pitchFamily="18" charset="0"/>
                <a:ea typeface="Times New Roman" panose="02020603050405020304" pitchFamily="18" charset="0"/>
                <a:cs typeface="Times New Roman" panose="02020603050405020304" pitchFamily="18" charset="0"/>
              </a:rPr>
              <a:t>suy</a:t>
            </a:r>
            <a:r>
              <a:rPr lang="en-GB"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GB" sz="3200" b="1" dirty="0" err="1" smtClean="0">
                <a:latin typeface="Times New Roman" panose="02020603050405020304" pitchFamily="18" charset="0"/>
                <a:ea typeface="Times New Roman" panose="02020603050405020304" pitchFamily="18" charset="0"/>
                <a:cs typeface="Times New Roman" panose="02020603050405020304" pitchFamily="18" charset="0"/>
              </a:rPr>
              <a:t>giảm</a:t>
            </a:r>
            <a:r>
              <a:rPr lang="en-GB"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GB" sz="3200" b="1" dirty="0" err="1" smtClean="0">
                <a:latin typeface="Times New Roman" panose="02020603050405020304" pitchFamily="18" charset="0"/>
                <a:ea typeface="Times New Roman" panose="02020603050405020304" pitchFamily="18" charset="0"/>
                <a:cs typeface="Times New Roman" panose="02020603050405020304" pitchFamily="18" charset="0"/>
              </a:rPr>
              <a:t>đa</a:t>
            </a:r>
            <a:r>
              <a:rPr lang="en-GB"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GB" sz="3200" b="1" dirty="0" err="1" smtClean="0">
                <a:latin typeface="Times New Roman" panose="02020603050405020304" pitchFamily="18" charset="0"/>
                <a:ea typeface="Times New Roman" panose="02020603050405020304" pitchFamily="18" charset="0"/>
                <a:cs typeface="Times New Roman" panose="02020603050405020304" pitchFamily="18" charset="0"/>
              </a:rPr>
              <a:t>dạng</a:t>
            </a:r>
            <a:r>
              <a:rPr lang="en-GB"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GB" sz="3200" b="1" dirty="0" err="1" smtClean="0">
                <a:latin typeface="Times New Roman" panose="02020603050405020304" pitchFamily="18" charset="0"/>
                <a:ea typeface="Times New Roman" panose="02020603050405020304" pitchFamily="18" charset="0"/>
                <a:cs typeface="Times New Roman" panose="02020603050405020304" pitchFamily="18" charset="0"/>
              </a:rPr>
              <a:t>sinh</a:t>
            </a:r>
            <a:r>
              <a:rPr lang="en-GB"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GB" sz="3200" b="1" dirty="0" err="1" smtClean="0">
                <a:latin typeface="Times New Roman" panose="02020603050405020304" pitchFamily="18" charset="0"/>
                <a:ea typeface="Times New Roman" panose="02020603050405020304" pitchFamily="18" charset="0"/>
                <a:cs typeface="Times New Roman" panose="02020603050405020304" pitchFamily="18" charset="0"/>
              </a:rPr>
              <a:t>học</a:t>
            </a:r>
            <a:r>
              <a:rPr lang="en-GB"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GB" sz="3200" b="1" dirty="0" err="1" smtClean="0">
                <a:latin typeface="Times New Roman" panose="02020603050405020304" pitchFamily="18" charset="0"/>
                <a:ea typeface="Times New Roman" panose="02020603050405020304" pitchFamily="18" charset="0"/>
                <a:cs typeface="Times New Roman" panose="02020603050405020304" pitchFamily="18" charset="0"/>
              </a:rPr>
              <a:t>hiện</a:t>
            </a:r>
            <a:r>
              <a:rPr lang="en-GB" sz="3200" b="1" dirty="0" smtClean="0">
                <a:latin typeface="Times New Roman" panose="02020603050405020304" pitchFamily="18" charset="0"/>
                <a:ea typeface="Times New Roman" panose="02020603050405020304" pitchFamily="18" charset="0"/>
                <a:cs typeface="Times New Roman" panose="02020603050405020304" pitchFamily="18" charset="0"/>
              </a:rPr>
              <a:t> nay do :</a:t>
            </a:r>
            <a:endParaRPr lang="en-US" sz="3200" b="1" dirty="0" smtClean="0">
              <a:latin typeface="Times New Roman" panose="02020603050405020304" pitchFamily="18" charset="0"/>
              <a:cs typeface="Times New Roman" panose="02020603050405020304" pitchFamily="18" charset="0"/>
            </a:endParaRPr>
          </a:p>
        </p:txBody>
      </p:sp>
      <p:sp>
        <p:nvSpPr>
          <p:cNvPr id="4" name="Up Ribbon 3"/>
          <p:cNvSpPr/>
          <p:nvPr/>
        </p:nvSpPr>
        <p:spPr>
          <a:xfrm>
            <a:off x="3436446" y="0"/>
            <a:ext cx="5319110" cy="1025236"/>
          </a:xfrm>
          <a:prstGeom prst="ribbon2">
            <a:avLst>
              <a:gd name="adj1" fmla="val 16667"/>
              <a:gd name="adj2" fmla="val 697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rgbClr val="C00000"/>
                </a:solidFill>
                <a:latin typeface="Times New Roman" panose="02020603050405020304" pitchFamily="18" charset="0"/>
                <a:cs typeface="Times New Roman" panose="02020603050405020304" pitchFamily="18" charset="0"/>
              </a:rPr>
              <a:t>LUYỆN TẬP</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2" name="Rectangle 1"/>
          <p:cNvSpPr/>
          <p:nvPr/>
        </p:nvSpPr>
        <p:spPr>
          <a:xfrm>
            <a:off x="2942603" y="2662940"/>
            <a:ext cx="5296643" cy="584775"/>
          </a:xfrm>
          <a:prstGeom prst="rect">
            <a:avLst/>
          </a:prstGeom>
        </p:spPr>
        <p:txBody>
          <a:bodyPr wrap="none">
            <a:spAutoFit/>
          </a:bodyPr>
          <a:lstStyle/>
          <a:p>
            <a:pPr lvl="0" algn="just" eaLnBrk="0" fontAlgn="base" hangingPunct="0">
              <a:spcBef>
                <a:spcPct val="0"/>
              </a:spcBef>
              <a:spcAft>
                <a:spcPts val="1800"/>
              </a:spcAft>
            </a:pPr>
            <a:r>
              <a:rPr lang="en-GB" sz="3200" b="1" dirty="0">
                <a:latin typeface="Times New Roman" panose="02020603050405020304" pitchFamily="18" charset="0"/>
                <a:ea typeface="Times New Roman" panose="02020603050405020304" pitchFamily="18" charset="0"/>
                <a:cs typeface="Times New Roman" panose="02020603050405020304" pitchFamily="18" charset="0"/>
              </a:rPr>
              <a:t>a     </a:t>
            </a:r>
            <a:r>
              <a:rPr lang="en-GB" sz="3200" b="1"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en-GB"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GB"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GB" sz="3200" b="1" dirty="0">
                <a:latin typeface="Times New Roman" panose="02020603050405020304" pitchFamily="18" charset="0"/>
                <a:ea typeface="Times New Roman" panose="02020603050405020304" pitchFamily="18" charset="0"/>
                <a:cs typeface="Times New Roman" panose="02020603050405020304" pitchFamily="18" charset="0"/>
              </a:rPr>
              <a:t> con </a:t>
            </a:r>
            <a:r>
              <a:rPr lang="en-GB" sz="3200" b="1" dirty="0" err="1">
                <a:latin typeface="Times New Roman" panose="02020603050405020304" pitchFamily="18" charset="0"/>
                <a:ea typeface="Times New Roman" panose="02020603050405020304" pitchFamily="18" charset="0"/>
                <a:cs typeface="Times New Roman" panose="02020603050405020304" pitchFamily="18" charset="0"/>
              </a:rPr>
              <a:t>người</a:t>
            </a:r>
            <a:endParaRPr lang="en-US" sz="3200" b="1" dirty="0">
              <a:latin typeface="Times New Roman" panose="02020603050405020304" pitchFamily="18" charset="0"/>
              <a:cs typeface="Times New Roman" panose="02020603050405020304" pitchFamily="18" charset="0"/>
            </a:endParaRPr>
          </a:p>
        </p:txBody>
      </p:sp>
      <p:sp>
        <p:nvSpPr>
          <p:cNvPr id="7" name="Rectangle 6"/>
          <p:cNvSpPr/>
          <p:nvPr/>
        </p:nvSpPr>
        <p:spPr>
          <a:xfrm>
            <a:off x="2942603" y="3309484"/>
            <a:ext cx="2501582" cy="584775"/>
          </a:xfrm>
          <a:prstGeom prst="rect">
            <a:avLst/>
          </a:prstGeom>
        </p:spPr>
        <p:txBody>
          <a:bodyPr wrap="none">
            <a:spAutoFit/>
          </a:bodyPr>
          <a:lstStyle/>
          <a:p>
            <a:pPr lvl="0" algn="just" eaLnBrk="0" fontAlgn="base" hangingPunct="0">
              <a:spcBef>
                <a:spcPct val="0"/>
              </a:spcBef>
              <a:spcAft>
                <a:spcPts val="1800"/>
              </a:spcAft>
            </a:pPr>
            <a:r>
              <a:rPr lang="en-GB" sz="3200" b="1" dirty="0">
                <a:latin typeface="Times New Roman" panose="02020603050405020304" pitchFamily="18" charset="0"/>
                <a:ea typeface="Times New Roman" panose="02020603050405020304" pitchFamily="18" charset="0"/>
                <a:cs typeface="Times New Roman" panose="02020603050405020304" pitchFamily="18" charset="0"/>
              </a:rPr>
              <a:t>b.    </a:t>
            </a:r>
            <a:r>
              <a:rPr lang="en-GB" sz="3200" b="1" dirty="0" err="1">
                <a:latin typeface="Times New Roman" panose="02020603050405020304" pitchFamily="18" charset="0"/>
                <a:ea typeface="Times New Roman" panose="02020603050405020304" pitchFamily="18" charset="0"/>
                <a:cs typeface="Times New Roman" panose="02020603050405020304" pitchFamily="18" charset="0"/>
              </a:rPr>
              <a:t>Thiên</a:t>
            </a:r>
            <a:r>
              <a:rPr lang="en-GB" sz="3200" b="1" dirty="0">
                <a:latin typeface="Times New Roman" panose="02020603050405020304" pitchFamily="18" charset="0"/>
                <a:ea typeface="Times New Roman" panose="02020603050405020304" pitchFamily="18" charset="0"/>
                <a:cs typeface="Times New Roman" panose="02020603050405020304" pitchFamily="18" charset="0"/>
              </a:rPr>
              <a:t> tai</a:t>
            </a:r>
            <a:endParaRPr lang="en-US" sz="3200" b="1" dirty="0">
              <a:latin typeface="Times New Roman" panose="02020603050405020304" pitchFamily="18" charset="0"/>
              <a:cs typeface="Times New Roman" panose="02020603050405020304" pitchFamily="18" charset="0"/>
            </a:endParaRPr>
          </a:p>
        </p:txBody>
      </p:sp>
      <p:sp>
        <p:nvSpPr>
          <p:cNvPr id="8" name="Rectangle 7"/>
          <p:cNvSpPr/>
          <p:nvPr/>
        </p:nvSpPr>
        <p:spPr>
          <a:xfrm>
            <a:off x="2942603" y="4031036"/>
            <a:ext cx="3762568" cy="584775"/>
          </a:xfrm>
          <a:prstGeom prst="rect">
            <a:avLst/>
          </a:prstGeom>
        </p:spPr>
        <p:txBody>
          <a:bodyPr wrap="none">
            <a:spAutoFit/>
          </a:bodyPr>
          <a:lstStyle/>
          <a:p>
            <a:pPr lvl="0" algn="just" eaLnBrk="0" fontAlgn="base" hangingPunct="0">
              <a:spcBef>
                <a:spcPct val="0"/>
              </a:spcBef>
              <a:spcAft>
                <a:spcPts val="1800"/>
              </a:spcAft>
            </a:pPr>
            <a:r>
              <a:rPr lang="en-GB" sz="3200" b="1" dirty="0">
                <a:latin typeface="Times New Roman" panose="02020603050405020304" pitchFamily="18" charset="0"/>
                <a:ea typeface="Times New Roman" panose="02020603050405020304" pitchFamily="18" charset="0"/>
                <a:cs typeface="Times New Roman" panose="02020603050405020304" pitchFamily="18" charset="0"/>
              </a:rPr>
              <a:t>c.    </a:t>
            </a:r>
            <a:r>
              <a:rPr lang="en-GB" sz="3200" b="1" dirty="0" err="1">
                <a:latin typeface="Times New Roman" panose="02020603050405020304" pitchFamily="18" charset="0"/>
                <a:ea typeface="Times New Roman" panose="02020603050405020304" pitchFamily="18" charset="0"/>
                <a:cs typeface="Times New Roman" panose="02020603050405020304" pitchFamily="18" charset="0"/>
              </a:rPr>
              <a:t>Biến</a:t>
            </a:r>
            <a:r>
              <a:rPr lang="en-GB"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ea typeface="Times New Roman" panose="02020603050405020304" pitchFamily="18" charset="0"/>
                <a:cs typeface="Times New Roman" panose="02020603050405020304" pitchFamily="18" charset="0"/>
              </a:rPr>
              <a:t>đổi</a:t>
            </a:r>
            <a:r>
              <a:rPr lang="en-GB"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ea typeface="Times New Roman" panose="02020603050405020304" pitchFamily="18" charset="0"/>
                <a:cs typeface="Times New Roman" panose="02020603050405020304" pitchFamily="18" charset="0"/>
              </a:rPr>
              <a:t>khí</a:t>
            </a:r>
            <a:r>
              <a:rPr lang="en-GB"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ea typeface="Times New Roman" panose="02020603050405020304" pitchFamily="18" charset="0"/>
                <a:cs typeface="Times New Roman" panose="02020603050405020304" pitchFamily="18" charset="0"/>
              </a:rPr>
              <a:t>hậu</a:t>
            </a:r>
            <a:endParaRPr lang="en-US" sz="3200" b="1" dirty="0">
              <a:latin typeface="Times New Roman" panose="02020603050405020304" pitchFamily="18" charset="0"/>
              <a:cs typeface="Times New Roman" panose="02020603050405020304" pitchFamily="18" charset="0"/>
            </a:endParaRPr>
          </a:p>
        </p:txBody>
      </p:sp>
      <p:sp>
        <p:nvSpPr>
          <p:cNvPr id="9" name="Rectangle 8"/>
          <p:cNvSpPr/>
          <p:nvPr/>
        </p:nvSpPr>
        <p:spPr>
          <a:xfrm>
            <a:off x="2942603" y="4752588"/>
            <a:ext cx="3974165" cy="584775"/>
          </a:xfrm>
          <a:prstGeom prst="rect">
            <a:avLst/>
          </a:prstGeom>
        </p:spPr>
        <p:txBody>
          <a:bodyPr wrap="none">
            <a:spAutoFit/>
          </a:bodyPr>
          <a:lstStyle/>
          <a:p>
            <a:pPr lvl="0" algn="just" eaLnBrk="0" fontAlgn="base" hangingPunct="0">
              <a:spcBef>
                <a:spcPct val="0"/>
              </a:spcBef>
              <a:spcAft>
                <a:spcPts val="1800"/>
              </a:spcAft>
            </a:pPr>
            <a:r>
              <a:rPr lang="en-GB" sz="3200" b="1" dirty="0">
                <a:latin typeface="Times New Roman" panose="02020603050405020304" pitchFamily="18" charset="0"/>
                <a:ea typeface="Times New Roman" panose="02020603050405020304" pitchFamily="18" charset="0"/>
                <a:cs typeface="Times New Roman" panose="02020603050405020304" pitchFamily="18" charset="0"/>
              </a:rPr>
              <a:t>d.    </a:t>
            </a:r>
            <a:r>
              <a:rPr lang="en-GB" sz="3200" b="1"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GB"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GB"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ea typeface="Times New Roman" panose="02020603050405020304" pitchFamily="18" charset="0"/>
                <a:cs typeface="Times New Roman" panose="02020603050405020304" pitchFamily="18" charset="0"/>
              </a:rPr>
              <a:t>núi</a:t>
            </a:r>
            <a:r>
              <a:rPr lang="en-GB"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ea typeface="Times New Roman" panose="02020603050405020304" pitchFamily="18" charset="0"/>
                <a:cs typeface="Times New Roman" panose="02020603050405020304" pitchFamily="18" charset="0"/>
              </a:rPr>
              <a:t>lửa</a:t>
            </a:r>
            <a:endParaRPr lang="en-GB" sz="32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mph" presetSubtype="2" fill="hold" grpId="0" nodeType="clickEffect">
                                  <p:stCondLst>
                                    <p:cond delay="0"/>
                                  </p:stCondLst>
                                  <p:childTnLst>
                                    <p:animClr clrSpc="rgb" dir="cw">
                                      <p:cBhvr override="childStyle">
                                        <p:cTn id="13" dur="2000" fill="hold"/>
                                        <p:tgtEl>
                                          <p:spTgt spid="2"/>
                                        </p:tgtEl>
                                        <p:attrNameLst>
                                          <p:attrName>style.color</p:attrName>
                                        </p:attrNameLst>
                                      </p:cBhvr>
                                      <p:to>
                                        <a:srgbClr val="4472C4"/>
                                      </p:to>
                                    </p:animClr>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1" y="0"/>
            <a:ext cx="12192000" cy="67471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Up Ribbon 2"/>
          <p:cNvSpPr/>
          <p:nvPr/>
        </p:nvSpPr>
        <p:spPr>
          <a:xfrm>
            <a:off x="3727908" y="0"/>
            <a:ext cx="5568491" cy="1052945"/>
          </a:xfrm>
          <a:prstGeom prst="ribbon2">
            <a:avLst>
              <a:gd name="adj1" fmla="val 16667"/>
              <a:gd name="adj2" fmla="val 697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rgbClr val="C00000"/>
                </a:solidFill>
                <a:latin typeface="Times New Roman" panose="02020603050405020304" pitchFamily="18" charset="0"/>
                <a:cs typeface="Times New Roman" panose="02020603050405020304" pitchFamily="18" charset="0"/>
              </a:rPr>
              <a:t>VẬN DỤNG</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211065" y="1029700"/>
            <a:ext cx="3569595"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PHIẾU HỌC TẬP</a:t>
            </a:r>
            <a:endParaRPr lang="en-US" sz="24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983996" y="1371369"/>
            <a:ext cx="8721969" cy="584775"/>
          </a:xfrm>
          <a:prstGeom prst="rect">
            <a:avLst/>
          </a:prstGeom>
          <a:noFill/>
        </p:spPr>
        <p:txBody>
          <a:bodyPr wrap="square" rtlCol="0">
            <a:spAutoFit/>
          </a:bodyPr>
          <a:lstStyle/>
          <a:p>
            <a:r>
              <a:rPr lang="en-US" sz="3200" b="1" dirty="0" err="1" smtClean="0">
                <a:latin typeface="Times New Roman" panose="02020603050405020304" pitchFamily="18" charset="0"/>
                <a:cs typeface="Times New Roman" panose="02020603050405020304" pitchFamily="18" charset="0"/>
              </a:rPr>
              <a:t>Vai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trò</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dạng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sinh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học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trong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thực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tiễn</a:t>
            </a:r>
            <a:endParaRPr lang="en-US" sz="32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422527" y="6121545"/>
            <a:ext cx="4179251" cy="523220"/>
          </a:xfrm>
          <a:prstGeom prst="rect">
            <a:avLst/>
          </a:prstGeom>
          <a:noFill/>
        </p:spPr>
        <p:txBody>
          <a:bodyPr wrap="square">
            <a:spAutoFit/>
          </a:bodyPr>
          <a:lstStyle/>
          <a:p>
            <a:pPr>
              <a:defRPr/>
            </a:pPr>
            <a:r>
              <a:rPr lang="en-US" sz="2800" b="1" i="1" dirty="0" err="1" smtClean="0">
                <a:latin typeface="Times New Roman" panose="02020603050405020304" pitchFamily="18" charset="0"/>
                <a:cs typeface="Times New Roman" panose="02020603050405020304" pitchFamily="18" charset="0"/>
              </a:rPr>
              <a:t>Hoạt</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động</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nhóm</a:t>
            </a:r>
            <a:r>
              <a:rPr lang="en-US" sz="2800" b="1" i="1" dirty="0" smtClean="0">
                <a:latin typeface="Times New Roman" panose="02020603050405020304" pitchFamily="18" charset="0"/>
                <a:cs typeface="Times New Roman" panose="02020603050405020304" pitchFamily="18" charset="0"/>
              </a:rPr>
              <a:t> (5’)</a:t>
            </a:r>
            <a:endParaRPr lang="en-US" sz="2800" dirty="0">
              <a:latin typeface="Times New Roman" panose="02020603050405020304" pitchFamily="18" charset="0"/>
              <a:cs typeface="Times New Roman" panose="02020603050405020304" pitchFamily="18" charset="0"/>
            </a:endParaRPr>
          </a:p>
        </p:txBody>
      </p:sp>
      <p:graphicFrame>
        <p:nvGraphicFramePr>
          <p:cNvPr id="8" name="Table 3"/>
          <p:cNvGraphicFramePr>
            <a:graphicFrameLocks noGrp="1"/>
          </p:cNvGraphicFramePr>
          <p:nvPr/>
        </p:nvGraphicFramePr>
        <p:xfrm>
          <a:off x="1281546" y="1945785"/>
          <a:ext cx="9628909" cy="4175760"/>
        </p:xfrm>
        <a:graphic>
          <a:graphicData uri="http://schemas.openxmlformats.org/drawingml/2006/table">
            <a:tbl>
              <a:tblPr firstRow="1" bandRow="1">
                <a:tableStyleId>{5C22544A-7EE6-4342-B048-85BDC9FD1C3A}</a:tableStyleId>
              </a:tblPr>
              <a:tblGrid>
                <a:gridCol w="3396055">
                  <a:extLst>
                    <a:ext uri="{9D8B030D-6E8A-4147-A177-3AD203B41FA5}">
                      <a16:colId xmlns:a16="http://schemas.microsoft.com/office/drawing/2014/main" val="20000"/>
                    </a:ext>
                  </a:extLst>
                </a:gridCol>
                <a:gridCol w="6232854">
                  <a:extLst>
                    <a:ext uri="{9D8B030D-6E8A-4147-A177-3AD203B41FA5}">
                      <a16:colId xmlns:a16="http://schemas.microsoft.com/office/drawing/2014/main" val="20001"/>
                    </a:ext>
                  </a:extLst>
                </a:gridCol>
              </a:tblGrid>
              <a:tr h="221905">
                <a:tc>
                  <a:txBody>
                    <a:bodyPr/>
                    <a:lstStyle/>
                    <a:p>
                      <a:pPr algn="ctr"/>
                      <a:r>
                        <a:rPr lang="en-US" sz="2000" dirty="0" err="1" smtClean="0">
                          <a:solidFill>
                            <a:schemeClr val="bg1"/>
                          </a:solidFill>
                          <a:latin typeface="Times New Roman" panose="02020603050405020304" pitchFamily="18" charset="0"/>
                          <a:cs typeface="Times New Roman" panose="02020603050405020304" pitchFamily="18" charset="0"/>
                        </a:rPr>
                        <a:t>Giá</a:t>
                      </a:r>
                      <a:r>
                        <a:rPr lang="en-US" sz="2000" baseline="0" dirty="0" smtClean="0">
                          <a:solidFill>
                            <a:schemeClr val="bg1"/>
                          </a:solidFill>
                          <a:latin typeface="Times New Roman" panose="02020603050405020304" pitchFamily="18" charset="0"/>
                          <a:cs typeface="Times New Roman" panose="02020603050405020304" pitchFamily="18" charset="0"/>
                        </a:rPr>
                        <a:t> </a:t>
                      </a:r>
                      <a:r>
                        <a:rPr lang="en-US" sz="2000" baseline="0" dirty="0" err="1" smtClean="0">
                          <a:solidFill>
                            <a:schemeClr val="bg1"/>
                          </a:solidFill>
                          <a:latin typeface="Times New Roman" panose="02020603050405020304" pitchFamily="18" charset="0"/>
                          <a:cs typeface="Times New Roman" panose="02020603050405020304" pitchFamily="18" charset="0"/>
                        </a:rPr>
                        <a:t>trị</a:t>
                      </a:r>
                      <a:r>
                        <a:rPr lang="en-US" sz="2000" baseline="0" dirty="0" smtClean="0">
                          <a:solidFill>
                            <a:schemeClr val="bg1"/>
                          </a:solidFill>
                          <a:latin typeface="Times New Roman" panose="02020603050405020304" pitchFamily="18" charset="0"/>
                          <a:cs typeface="Times New Roman" panose="02020603050405020304" pitchFamily="18" charset="0"/>
                        </a:rPr>
                        <a:t> </a:t>
                      </a:r>
                      <a:r>
                        <a:rPr lang="en-US" sz="2000" baseline="0" dirty="0" err="1" smtClean="0">
                          <a:solidFill>
                            <a:schemeClr val="bg1"/>
                          </a:solidFill>
                          <a:latin typeface="Times New Roman" panose="02020603050405020304" pitchFamily="18" charset="0"/>
                          <a:cs typeface="Times New Roman" panose="02020603050405020304" pitchFamily="18" charset="0"/>
                        </a:rPr>
                        <a:t>của</a:t>
                      </a:r>
                      <a:r>
                        <a:rPr lang="en-US" sz="2000" baseline="0" dirty="0" smtClean="0">
                          <a:solidFill>
                            <a:schemeClr val="bg1"/>
                          </a:solidFill>
                          <a:latin typeface="Times New Roman" panose="02020603050405020304" pitchFamily="18" charset="0"/>
                          <a:cs typeface="Times New Roman" panose="02020603050405020304" pitchFamily="18" charset="0"/>
                        </a:rPr>
                        <a:t> </a:t>
                      </a:r>
                      <a:r>
                        <a:rPr lang="en-US" sz="2000" baseline="0" dirty="0" err="1" smtClean="0">
                          <a:solidFill>
                            <a:schemeClr val="bg1"/>
                          </a:solidFill>
                          <a:latin typeface="Times New Roman" panose="02020603050405020304" pitchFamily="18" charset="0"/>
                          <a:cs typeface="Times New Roman" panose="02020603050405020304" pitchFamily="18" charset="0"/>
                        </a:rPr>
                        <a:t>đa</a:t>
                      </a:r>
                      <a:r>
                        <a:rPr lang="en-US" sz="2000" baseline="0" dirty="0" smtClean="0">
                          <a:solidFill>
                            <a:schemeClr val="bg1"/>
                          </a:solidFill>
                          <a:latin typeface="Times New Roman" panose="02020603050405020304" pitchFamily="18" charset="0"/>
                          <a:cs typeface="Times New Roman" panose="02020603050405020304" pitchFamily="18" charset="0"/>
                        </a:rPr>
                        <a:t> </a:t>
                      </a:r>
                      <a:r>
                        <a:rPr lang="en-US" sz="2000" baseline="0" dirty="0" err="1" smtClean="0">
                          <a:solidFill>
                            <a:schemeClr val="bg1"/>
                          </a:solidFill>
                          <a:latin typeface="Times New Roman" panose="02020603050405020304" pitchFamily="18" charset="0"/>
                          <a:cs typeface="Times New Roman" panose="02020603050405020304" pitchFamily="18" charset="0"/>
                        </a:rPr>
                        <a:t>dạng</a:t>
                      </a:r>
                      <a:r>
                        <a:rPr lang="en-US" sz="2000" baseline="0" dirty="0" smtClean="0">
                          <a:solidFill>
                            <a:schemeClr val="bg1"/>
                          </a:solidFill>
                          <a:latin typeface="Times New Roman" panose="02020603050405020304" pitchFamily="18" charset="0"/>
                          <a:cs typeface="Times New Roman" panose="02020603050405020304" pitchFamily="18" charset="0"/>
                        </a:rPr>
                        <a:t> </a:t>
                      </a:r>
                      <a:r>
                        <a:rPr lang="en-US" sz="2000" baseline="0" dirty="0" err="1" smtClean="0">
                          <a:solidFill>
                            <a:schemeClr val="bg1"/>
                          </a:solidFill>
                          <a:latin typeface="Times New Roman" panose="02020603050405020304" pitchFamily="18" charset="0"/>
                          <a:cs typeface="Times New Roman" panose="02020603050405020304" pitchFamily="18" charset="0"/>
                        </a:rPr>
                        <a:t>sinh</a:t>
                      </a:r>
                      <a:r>
                        <a:rPr lang="en-US" sz="2000" baseline="0" dirty="0" smtClean="0">
                          <a:solidFill>
                            <a:schemeClr val="bg1"/>
                          </a:solidFill>
                          <a:latin typeface="Times New Roman" panose="02020603050405020304" pitchFamily="18" charset="0"/>
                          <a:cs typeface="Times New Roman" panose="02020603050405020304" pitchFamily="18" charset="0"/>
                        </a:rPr>
                        <a:t> </a:t>
                      </a:r>
                      <a:r>
                        <a:rPr lang="en-US" sz="2000" baseline="0" dirty="0" err="1" smtClean="0">
                          <a:solidFill>
                            <a:schemeClr val="bg1"/>
                          </a:solidFill>
                          <a:latin typeface="Times New Roman" panose="02020603050405020304" pitchFamily="18" charset="0"/>
                          <a:cs typeface="Times New Roman" panose="02020603050405020304" pitchFamily="18" charset="0"/>
                        </a:rPr>
                        <a:t>học</a:t>
                      </a:r>
                      <a:endParaRPr lang="en-US" sz="20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2000" dirty="0" err="1" smtClean="0">
                          <a:solidFill>
                            <a:schemeClr val="bg1"/>
                          </a:solidFill>
                          <a:latin typeface="Times New Roman" panose="02020603050405020304" pitchFamily="18" charset="0"/>
                          <a:cs typeface="Times New Roman" panose="02020603050405020304" pitchFamily="18" charset="0"/>
                        </a:rPr>
                        <a:t>Tên</a:t>
                      </a:r>
                      <a:r>
                        <a:rPr lang="en-US" sz="2000" baseline="0" dirty="0" smtClean="0">
                          <a:solidFill>
                            <a:schemeClr val="bg1"/>
                          </a:solidFill>
                          <a:latin typeface="Times New Roman" panose="02020603050405020304" pitchFamily="18" charset="0"/>
                          <a:cs typeface="Times New Roman" panose="02020603050405020304" pitchFamily="18" charset="0"/>
                        </a:rPr>
                        <a:t> </a:t>
                      </a:r>
                      <a:r>
                        <a:rPr lang="en-US" sz="2000" baseline="0" dirty="0" err="1" smtClean="0">
                          <a:solidFill>
                            <a:schemeClr val="bg1"/>
                          </a:solidFill>
                          <a:latin typeface="Times New Roman" panose="02020603050405020304" pitchFamily="18" charset="0"/>
                          <a:cs typeface="Times New Roman" panose="02020603050405020304" pitchFamily="18" charset="0"/>
                        </a:rPr>
                        <a:t>sinh</a:t>
                      </a:r>
                      <a:r>
                        <a:rPr lang="en-US" sz="2000" baseline="0" dirty="0" smtClean="0">
                          <a:solidFill>
                            <a:schemeClr val="bg1"/>
                          </a:solidFill>
                          <a:latin typeface="Times New Roman" panose="02020603050405020304" pitchFamily="18" charset="0"/>
                          <a:cs typeface="Times New Roman" panose="02020603050405020304" pitchFamily="18" charset="0"/>
                        </a:rPr>
                        <a:t> </a:t>
                      </a:r>
                      <a:r>
                        <a:rPr lang="en-US" sz="2000" baseline="0" dirty="0" err="1" smtClean="0">
                          <a:solidFill>
                            <a:schemeClr val="bg1"/>
                          </a:solidFill>
                          <a:latin typeface="Times New Roman" panose="02020603050405020304" pitchFamily="18" charset="0"/>
                          <a:cs typeface="Times New Roman" panose="02020603050405020304" pitchFamily="18" charset="0"/>
                        </a:rPr>
                        <a:t>vật</a:t>
                      </a:r>
                      <a:endParaRPr lang="en-US" sz="200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30900">
                <a:tc>
                  <a:txBody>
                    <a:bodyPr/>
                    <a:lstStyle/>
                    <a:p>
                      <a:r>
                        <a:rPr lang="en-US" sz="2000" dirty="0" err="1" smtClean="0">
                          <a:latin typeface="Times New Roman" panose="02020603050405020304" pitchFamily="18" charset="0"/>
                          <a:cs typeface="Times New Roman" panose="02020603050405020304" pitchFamily="18" charset="0"/>
                        </a:rPr>
                        <a:t>Làm</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lương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thực</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thực</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phẩm</a:t>
                      </a:r>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30900">
                <a:tc>
                  <a:txBody>
                    <a:bodyPr/>
                    <a:lstStyle/>
                    <a:p>
                      <a:r>
                        <a:rPr lang="en-US" sz="2000" dirty="0" err="1" smtClean="0">
                          <a:latin typeface="Times New Roman" panose="02020603050405020304" pitchFamily="18" charset="0"/>
                          <a:cs typeface="Times New Roman" panose="02020603050405020304" pitchFamily="18" charset="0"/>
                        </a:rPr>
                        <a:t>Làm</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dược</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liệu</a:t>
                      </a:r>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30900">
                <a:tc>
                  <a:txBody>
                    <a:bodyPr/>
                    <a:lstStyle/>
                    <a:p>
                      <a:r>
                        <a:rPr lang="en-US" sz="2000" dirty="0" err="1" smtClean="0">
                          <a:latin typeface="Times New Roman" panose="02020603050405020304" pitchFamily="18" charset="0"/>
                          <a:cs typeface="Times New Roman" panose="02020603050405020304" pitchFamily="18" charset="0"/>
                        </a:rPr>
                        <a:t>Làm</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đồ</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dùng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vật</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dụng</a:t>
                      </a:r>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330900">
                <a:tc>
                  <a:txBody>
                    <a:bodyPr/>
                    <a:lstStyle/>
                    <a:p>
                      <a:r>
                        <a:rPr lang="en-US" sz="2000" dirty="0" err="1" smtClean="0">
                          <a:latin typeface="Times New Roman" panose="02020603050405020304" pitchFamily="18" charset="0"/>
                          <a:cs typeface="Times New Roman" panose="02020603050405020304" pitchFamily="18" charset="0"/>
                        </a:rPr>
                        <a:t>Làm</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nghiên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cứu</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khoa</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học</a:t>
                      </a:r>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330900">
                <a:tc>
                  <a:txBody>
                    <a:bodyPr/>
                    <a:lstStyle/>
                    <a:p>
                      <a:r>
                        <a:rPr lang="en-US" sz="2000" dirty="0" err="1" smtClean="0">
                          <a:latin typeface="Times New Roman" panose="02020603050405020304" pitchFamily="18" charset="0"/>
                          <a:cs typeface="Times New Roman" panose="02020603050405020304" pitchFamily="18" charset="0"/>
                        </a:rPr>
                        <a:t>Giá</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trị</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bảo</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tồn</a:t>
                      </a:r>
                      <a:r>
                        <a:rPr lang="en-US" sz="2000" baseline="0" dirty="0" smtClean="0">
                          <a:latin typeface="Times New Roman" panose="02020603050405020304" pitchFamily="18" charset="0"/>
                          <a:cs typeface="Times New Roman" panose="02020603050405020304" pitchFamily="18" charset="0"/>
                        </a:rPr>
                        <a:t>, du </a:t>
                      </a:r>
                      <a:r>
                        <a:rPr lang="en-US" sz="2000" baseline="0" dirty="0" err="1" smtClean="0">
                          <a:latin typeface="Times New Roman" panose="02020603050405020304" pitchFamily="18" charset="0"/>
                          <a:cs typeface="Times New Roman" panose="02020603050405020304" pitchFamily="18" charset="0"/>
                        </a:rPr>
                        <a:t>lịch</a:t>
                      </a:r>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330900">
                <a:tc>
                  <a:txBody>
                    <a:bodyPr/>
                    <a:lstStyle/>
                    <a:p>
                      <a:r>
                        <a:rPr lang="en-US" sz="2000" dirty="0" err="1" smtClean="0">
                          <a:latin typeface="Times New Roman" panose="02020603050405020304" pitchFamily="18" charset="0"/>
                          <a:cs typeface="Times New Roman" panose="02020603050405020304" pitchFamily="18" charset="0"/>
                        </a:rPr>
                        <a:t>Giá</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trị</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kinh</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tế</a:t>
                      </a:r>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r h="330900">
                <a:tc>
                  <a:txBody>
                    <a:bodyPr/>
                    <a:lstStyle/>
                    <a:p>
                      <a:r>
                        <a:rPr lang="en-US" sz="2000" dirty="0" err="1" smtClean="0">
                          <a:latin typeface="Times New Roman" panose="02020603050405020304" pitchFamily="18" charset="0"/>
                          <a:cs typeface="Times New Roman" panose="02020603050405020304" pitchFamily="18" charset="0"/>
                        </a:rPr>
                        <a:t>Làm</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cảnh</a:t>
                      </a:r>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7"/>
                  </a:ext>
                </a:extLst>
              </a:tr>
              <a:tr h="945112">
                <a:tc>
                  <a:txBody>
                    <a:bodyPr/>
                    <a:lstStyle/>
                    <a:p>
                      <a:r>
                        <a:rPr lang="en-US" sz="2000" dirty="0" err="1" smtClean="0">
                          <a:latin typeface="Times New Roman" panose="02020603050405020304" pitchFamily="18" charset="0"/>
                          <a:cs typeface="Times New Roman" panose="02020603050405020304" pitchFamily="18" charset="0"/>
                        </a:rPr>
                        <a:t>Phân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hủy</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xác</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sinh</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vật</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giúp</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làm</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sạch</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môi</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trường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và</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cân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bằng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sinh</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thái</a:t>
                      </a:r>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8"/>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1" y="0"/>
            <a:ext cx="12192000" cy="67471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utoShape 62"/>
          <p:cNvSpPr>
            <a:spLocks noChangeArrowheads="1"/>
          </p:cNvSpPr>
          <p:nvPr/>
        </p:nvSpPr>
        <p:spPr bwMode="gray">
          <a:xfrm>
            <a:off x="3768773" y="0"/>
            <a:ext cx="4654455" cy="787791"/>
          </a:xfrm>
          <a:prstGeom prst="roundRect">
            <a:avLst>
              <a:gd name="adj" fmla="val 16667"/>
            </a:avLst>
          </a:prstGeom>
          <a:solidFill>
            <a:schemeClr val="accent2"/>
          </a:solidFill>
          <a:ln w="12700" algn="ctr">
            <a:solidFill>
              <a:schemeClr val="bg1"/>
            </a:solidFill>
            <a:round/>
          </a:ln>
          <a:effectLst>
            <a:outerShdw dist="99190" dir="2388334" algn="ctr" rotWithShape="0">
              <a:srgbClr val="333333">
                <a:alpha val="50000"/>
              </a:srgbClr>
            </a:outerShdw>
          </a:effectLst>
        </p:spPr>
        <p:txBody>
          <a:bodyPr wrap="none" anchor="ctr"/>
          <a:lstStyle/>
          <a:p>
            <a:pPr algn="ctr" eaLnBrk="0" hangingPunct="0">
              <a:defRPr/>
            </a:pPr>
            <a:r>
              <a:rPr lang="en-US" sz="2800" b="1" i="1" dirty="0" err="1" smtClean="0">
                <a:latin typeface="Times New Roman" panose="02020603050405020304" pitchFamily="18" charset="0"/>
                <a:cs typeface="Times New Roman" panose="02020603050405020304" pitchFamily="18" charset="0"/>
              </a:rPr>
              <a:t>Gợi</a:t>
            </a:r>
            <a:r>
              <a:rPr lang="en-US" sz="2800" b="1" i="1" dirty="0" smtClean="0">
                <a:latin typeface="Times New Roman" panose="02020603050405020304" pitchFamily="18" charset="0"/>
                <a:cs typeface="Times New Roman" panose="02020603050405020304" pitchFamily="18" charset="0"/>
              </a:rPr>
              <a:t> ý </a:t>
            </a:r>
            <a:r>
              <a:rPr lang="en-US" sz="2800" b="1" i="1" dirty="0" err="1" smtClean="0">
                <a:latin typeface="Times New Roman" panose="02020603050405020304" pitchFamily="18" charset="0"/>
                <a:cs typeface="Times New Roman" panose="02020603050405020304" pitchFamily="18" charset="0"/>
              </a:rPr>
              <a:t>sản</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phẩm</a:t>
            </a:r>
            <a:endParaRPr lang="en-US" sz="2800" b="1" i="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039414" y="746974"/>
            <a:ext cx="8721969" cy="584775"/>
          </a:xfrm>
          <a:prstGeom prst="rect">
            <a:avLst/>
          </a:prstGeom>
          <a:noFill/>
        </p:spPr>
        <p:txBody>
          <a:bodyPr wrap="square" rtlCol="0">
            <a:spAutoFit/>
          </a:bodyPr>
          <a:lstStyle/>
          <a:p>
            <a:r>
              <a:rPr lang="en-US" sz="3200" b="1" dirty="0" err="1" smtClean="0">
                <a:latin typeface="Times New Roman" panose="02020603050405020304" pitchFamily="18" charset="0"/>
                <a:cs typeface="Times New Roman" panose="02020603050405020304" pitchFamily="18" charset="0"/>
              </a:rPr>
              <a:t>Vai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trò</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dạng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sinh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học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trong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thực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tiễn</a:t>
            </a:r>
            <a:endParaRPr lang="en-US" sz="3200" b="1" dirty="0">
              <a:latin typeface="Times New Roman" panose="02020603050405020304" pitchFamily="18" charset="0"/>
              <a:cs typeface="Times New Roman" panose="02020603050405020304" pitchFamily="18" charset="0"/>
            </a:endParaRPr>
          </a:p>
        </p:txBody>
      </p:sp>
      <p:graphicFrame>
        <p:nvGraphicFramePr>
          <p:cNvPr id="6" name="Table 3"/>
          <p:cNvGraphicFramePr>
            <a:graphicFrameLocks noGrp="1"/>
          </p:cNvGraphicFramePr>
          <p:nvPr/>
        </p:nvGraphicFramePr>
        <p:xfrm>
          <a:off x="900545" y="1341120"/>
          <a:ext cx="10557164" cy="5422989"/>
        </p:xfrm>
        <a:graphic>
          <a:graphicData uri="http://schemas.openxmlformats.org/drawingml/2006/table">
            <a:tbl>
              <a:tblPr firstRow="1" bandRow="1">
                <a:tableStyleId>{5C22544A-7EE6-4342-B048-85BDC9FD1C3A}</a:tableStyleId>
              </a:tblPr>
              <a:tblGrid>
                <a:gridCol w="3723444">
                  <a:extLst>
                    <a:ext uri="{9D8B030D-6E8A-4147-A177-3AD203B41FA5}">
                      <a16:colId xmlns:a16="http://schemas.microsoft.com/office/drawing/2014/main" val="20000"/>
                    </a:ext>
                  </a:extLst>
                </a:gridCol>
                <a:gridCol w="6833720">
                  <a:extLst>
                    <a:ext uri="{9D8B030D-6E8A-4147-A177-3AD203B41FA5}">
                      <a16:colId xmlns:a16="http://schemas.microsoft.com/office/drawing/2014/main" val="20001"/>
                    </a:ext>
                  </a:extLst>
                </a:gridCol>
              </a:tblGrid>
              <a:tr h="355554">
                <a:tc>
                  <a:txBody>
                    <a:bodyPr/>
                    <a:lstStyle/>
                    <a:p>
                      <a:pPr algn="ctr"/>
                      <a:r>
                        <a:rPr lang="en-US" sz="2000" dirty="0" err="1" smtClean="0">
                          <a:solidFill>
                            <a:schemeClr val="bg1"/>
                          </a:solidFill>
                          <a:latin typeface="Times New Roman" panose="02020603050405020304" pitchFamily="18" charset="0"/>
                          <a:cs typeface="Times New Roman" panose="02020603050405020304" pitchFamily="18" charset="0"/>
                        </a:rPr>
                        <a:t>Giá</a:t>
                      </a:r>
                      <a:r>
                        <a:rPr lang="en-US" sz="2000" baseline="0" dirty="0" smtClean="0">
                          <a:solidFill>
                            <a:schemeClr val="bg1"/>
                          </a:solidFill>
                          <a:latin typeface="Times New Roman" panose="02020603050405020304" pitchFamily="18" charset="0"/>
                          <a:cs typeface="Times New Roman" panose="02020603050405020304" pitchFamily="18" charset="0"/>
                        </a:rPr>
                        <a:t> </a:t>
                      </a:r>
                      <a:r>
                        <a:rPr lang="en-US" sz="2000" baseline="0" dirty="0" err="1" smtClean="0">
                          <a:solidFill>
                            <a:schemeClr val="bg1"/>
                          </a:solidFill>
                          <a:latin typeface="Times New Roman" panose="02020603050405020304" pitchFamily="18" charset="0"/>
                          <a:cs typeface="Times New Roman" panose="02020603050405020304" pitchFamily="18" charset="0"/>
                        </a:rPr>
                        <a:t>trị</a:t>
                      </a:r>
                      <a:r>
                        <a:rPr lang="en-US" sz="2000" baseline="0" dirty="0" smtClean="0">
                          <a:solidFill>
                            <a:schemeClr val="bg1"/>
                          </a:solidFill>
                          <a:latin typeface="Times New Roman" panose="02020603050405020304" pitchFamily="18" charset="0"/>
                          <a:cs typeface="Times New Roman" panose="02020603050405020304" pitchFamily="18" charset="0"/>
                        </a:rPr>
                        <a:t> </a:t>
                      </a:r>
                      <a:r>
                        <a:rPr lang="en-US" sz="2000" baseline="0" dirty="0" err="1" smtClean="0">
                          <a:solidFill>
                            <a:schemeClr val="bg1"/>
                          </a:solidFill>
                          <a:latin typeface="Times New Roman" panose="02020603050405020304" pitchFamily="18" charset="0"/>
                          <a:cs typeface="Times New Roman" panose="02020603050405020304" pitchFamily="18" charset="0"/>
                        </a:rPr>
                        <a:t>của</a:t>
                      </a:r>
                      <a:r>
                        <a:rPr lang="en-US" sz="2000" baseline="0" dirty="0" smtClean="0">
                          <a:solidFill>
                            <a:schemeClr val="bg1"/>
                          </a:solidFill>
                          <a:latin typeface="Times New Roman" panose="02020603050405020304" pitchFamily="18" charset="0"/>
                          <a:cs typeface="Times New Roman" panose="02020603050405020304" pitchFamily="18" charset="0"/>
                        </a:rPr>
                        <a:t> </a:t>
                      </a:r>
                      <a:r>
                        <a:rPr lang="en-US" sz="2000" baseline="0" dirty="0" err="1" smtClean="0">
                          <a:solidFill>
                            <a:schemeClr val="bg1"/>
                          </a:solidFill>
                          <a:latin typeface="Times New Roman" panose="02020603050405020304" pitchFamily="18" charset="0"/>
                          <a:cs typeface="Times New Roman" panose="02020603050405020304" pitchFamily="18" charset="0"/>
                        </a:rPr>
                        <a:t>đa</a:t>
                      </a:r>
                      <a:r>
                        <a:rPr lang="en-US" sz="2000" baseline="0" dirty="0" smtClean="0">
                          <a:solidFill>
                            <a:schemeClr val="bg1"/>
                          </a:solidFill>
                          <a:latin typeface="Times New Roman" panose="02020603050405020304" pitchFamily="18" charset="0"/>
                          <a:cs typeface="Times New Roman" panose="02020603050405020304" pitchFamily="18" charset="0"/>
                        </a:rPr>
                        <a:t> </a:t>
                      </a:r>
                      <a:r>
                        <a:rPr lang="en-US" sz="2000" baseline="0" dirty="0" err="1" smtClean="0">
                          <a:solidFill>
                            <a:schemeClr val="bg1"/>
                          </a:solidFill>
                          <a:latin typeface="Times New Roman" panose="02020603050405020304" pitchFamily="18" charset="0"/>
                          <a:cs typeface="Times New Roman" panose="02020603050405020304" pitchFamily="18" charset="0"/>
                        </a:rPr>
                        <a:t>dạng</a:t>
                      </a:r>
                      <a:r>
                        <a:rPr lang="en-US" sz="2000" baseline="0" dirty="0" smtClean="0">
                          <a:solidFill>
                            <a:schemeClr val="bg1"/>
                          </a:solidFill>
                          <a:latin typeface="Times New Roman" panose="02020603050405020304" pitchFamily="18" charset="0"/>
                          <a:cs typeface="Times New Roman" panose="02020603050405020304" pitchFamily="18" charset="0"/>
                        </a:rPr>
                        <a:t> </a:t>
                      </a:r>
                      <a:r>
                        <a:rPr lang="en-US" sz="2000" baseline="0" dirty="0" err="1" smtClean="0">
                          <a:solidFill>
                            <a:schemeClr val="bg1"/>
                          </a:solidFill>
                          <a:latin typeface="Times New Roman" panose="02020603050405020304" pitchFamily="18" charset="0"/>
                          <a:cs typeface="Times New Roman" panose="02020603050405020304" pitchFamily="18" charset="0"/>
                        </a:rPr>
                        <a:t>sinh</a:t>
                      </a:r>
                      <a:r>
                        <a:rPr lang="en-US" sz="2000" baseline="0" dirty="0" smtClean="0">
                          <a:solidFill>
                            <a:schemeClr val="bg1"/>
                          </a:solidFill>
                          <a:latin typeface="Times New Roman" panose="02020603050405020304" pitchFamily="18" charset="0"/>
                          <a:cs typeface="Times New Roman" panose="02020603050405020304" pitchFamily="18" charset="0"/>
                        </a:rPr>
                        <a:t> </a:t>
                      </a:r>
                      <a:r>
                        <a:rPr lang="en-US" sz="2000" baseline="0" dirty="0" err="1" smtClean="0">
                          <a:solidFill>
                            <a:schemeClr val="bg1"/>
                          </a:solidFill>
                          <a:latin typeface="Times New Roman" panose="02020603050405020304" pitchFamily="18" charset="0"/>
                          <a:cs typeface="Times New Roman" panose="02020603050405020304" pitchFamily="18" charset="0"/>
                        </a:rPr>
                        <a:t>học</a:t>
                      </a:r>
                      <a:endParaRPr lang="en-US" sz="20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2000" dirty="0" err="1" smtClean="0">
                          <a:solidFill>
                            <a:schemeClr val="bg1"/>
                          </a:solidFill>
                          <a:latin typeface="Times New Roman" panose="02020603050405020304" pitchFamily="18" charset="0"/>
                          <a:cs typeface="Times New Roman" panose="02020603050405020304" pitchFamily="18" charset="0"/>
                        </a:rPr>
                        <a:t>Tên</a:t>
                      </a:r>
                      <a:r>
                        <a:rPr lang="en-US" sz="2000" baseline="0" dirty="0" smtClean="0">
                          <a:solidFill>
                            <a:schemeClr val="bg1"/>
                          </a:solidFill>
                          <a:latin typeface="Times New Roman" panose="02020603050405020304" pitchFamily="18" charset="0"/>
                          <a:cs typeface="Times New Roman" panose="02020603050405020304" pitchFamily="18" charset="0"/>
                        </a:rPr>
                        <a:t> </a:t>
                      </a:r>
                      <a:r>
                        <a:rPr lang="en-US" sz="2000" baseline="0" dirty="0" err="1" smtClean="0">
                          <a:solidFill>
                            <a:schemeClr val="bg1"/>
                          </a:solidFill>
                          <a:latin typeface="Times New Roman" panose="02020603050405020304" pitchFamily="18" charset="0"/>
                          <a:cs typeface="Times New Roman" panose="02020603050405020304" pitchFamily="18" charset="0"/>
                        </a:rPr>
                        <a:t>sinh</a:t>
                      </a:r>
                      <a:r>
                        <a:rPr lang="en-US" sz="2000" baseline="0" dirty="0" smtClean="0">
                          <a:solidFill>
                            <a:schemeClr val="bg1"/>
                          </a:solidFill>
                          <a:latin typeface="Times New Roman" panose="02020603050405020304" pitchFamily="18" charset="0"/>
                          <a:cs typeface="Times New Roman" panose="02020603050405020304" pitchFamily="18" charset="0"/>
                        </a:rPr>
                        <a:t> </a:t>
                      </a:r>
                      <a:r>
                        <a:rPr lang="en-US" sz="2000" baseline="0" dirty="0" err="1" smtClean="0">
                          <a:solidFill>
                            <a:schemeClr val="bg1"/>
                          </a:solidFill>
                          <a:latin typeface="Times New Roman" panose="02020603050405020304" pitchFamily="18" charset="0"/>
                          <a:cs typeface="Times New Roman" panose="02020603050405020304" pitchFamily="18" charset="0"/>
                        </a:rPr>
                        <a:t>vật</a:t>
                      </a:r>
                      <a:endParaRPr lang="en-US" sz="200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820509">
                <a:tc>
                  <a:txBody>
                    <a:bodyPr/>
                    <a:lstStyle/>
                    <a:p>
                      <a:r>
                        <a:rPr lang="en-US" sz="1800" dirty="0" err="1" smtClean="0">
                          <a:latin typeface="Times New Roman" panose="02020603050405020304" pitchFamily="18" charset="0"/>
                          <a:cs typeface="Times New Roman" panose="02020603050405020304" pitchFamily="18" charset="0"/>
                        </a:rPr>
                        <a:t>Làm</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lương</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thực</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thực</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phẩm</a:t>
                      </a:r>
                      <a:endParaRPr lang="en-US" sz="1800" dirty="0">
                        <a:latin typeface="Times New Roman" panose="02020603050405020304" pitchFamily="18" charset="0"/>
                        <a:cs typeface="Times New Roman" panose="02020603050405020304" pitchFamily="18" charset="0"/>
                      </a:endParaRPr>
                    </a:p>
                  </a:txBody>
                  <a:tcPr/>
                </a:tc>
                <a:tc>
                  <a:txBody>
                    <a:bodyPr/>
                    <a:lstStyle/>
                    <a:p>
                      <a:r>
                        <a:rPr lang="en-US" sz="1800" dirty="0" err="1" smtClean="0">
                          <a:latin typeface="Times New Roman" panose="02020603050405020304" pitchFamily="18" charset="0"/>
                          <a:cs typeface="Times New Roman" panose="02020603050405020304" pitchFamily="18" charset="0"/>
                        </a:rPr>
                        <a:t>Cây</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lúa</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khoai</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ngô</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sắn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đậu</a:t>
                      </a:r>
                      <a:r>
                        <a:rPr lang="en-US" sz="1800" baseline="0" dirty="0" smtClean="0">
                          <a:latin typeface="Times New Roman" panose="02020603050405020304" pitchFamily="18" charset="0"/>
                          <a:cs typeface="Times New Roman" panose="02020603050405020304" pitchFamily="18" charset="0"/>
                        </a:rPr>
                        <a:t>……</a:t>
                      </a:r>
                    </a:p>
                    <a:p>
                      <a:r>
                        <a:rPr lang="en-US" sz="1800" baseline="0" dirty="0" err="1" smtClean="0">
                          <a:latin typeface="Times New Roman" panose="02020603050405020304" pitchFamily="18" charset="0"/>
                          <a:cs typeface="Times New Roman" panose="02020603050405020304" pitchFamily="18" charset="0"/>
                        </a:rPr>
                        <a:t>Lợn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cá</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bò</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tôm</a:t>
                      </a:r>
                      <a:r>
                        <a:rPr lang="en-US" sz="1800" baseline="0" dirty="0" smtClean="0">
                          <a:latin typeface="Times New Roman" panose="02020603050405020304" pitchFamily="18" charset="0"/>
                          <a:cs typeface="Times New Roman" panose="02020603050405020304" pitchFamily="18" charset="0"/>
                        </a:rPr>
                        <a:t> , </a:t>
                      </a:r>
                      <a:r>
                        <a:rPr lang="en-US" sz="1800" baseline="0" dirty="0" err="1" smtClean="0">
                          <a:latin typeface="Times New Roman" panose="02020603050405020304" pitchFamily="18" charset="0"/>
                          <a:cs typeface="Times New Roman" panose="02020603050405020304" pitchFamily="18" charset="0"/>
                        </a:rPr>
                        <a:t>cua</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mực</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ốc</a:t>
                      </a:r>
                      <a:r>
                        <a:rPr lang="en-US" sz="1800" baseline="0" dirty="0" smtClean="0">
                          <a:latin typeface="Times New Roman" panose="02020603050405020304" pitchFamily="18" charset="0"/>
                          <a:cs typeface="Times New Roman" panose="02020603050405020304" pitchFamily="18" charset="0"/>
                        </a:rPr>
                        <a:t>…</a:t>
                      </a:r>
                    </a:p>
                    <a:p>
                      <a:r>
                        <a:rPr lang="en-US" sz="1800" baseline="0" dirty="0" err="1" smtClean="0">
                          <a:latin typeface="Times New Roman" panose="02020603050405020304" pitchFamily="18" charset="0"/>
                          <a:cs typeface="Times New Roman" panose="02020603050405020304" pitchFamily="18" charset="0"/>
                        </a:rPr>
                        <a:t>Nấm</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rơm</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nấm</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sò</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nấm</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hương</a:t>
                      </a:r>
                      <a:r>
                        <a:rPr lang="en-US" sz="1800" baseline="0" dirty="0" smtClean="0">
                          <a:latin typeface="Times New Roman" panose="02020603050405020304" pitchFamily="18" charset="0"/>
                          <a:cs typeface="Times New Roman" panose="02020603050405020304" pitchFamily="18" charset="0"/>
                        </a:rPr>
                        <a:t>….</a:t>
                      </a:r>
                      <a:r>
                        <a:rPr lang="en-US" sz="1800" baseline="0" dirty="0" err="1" smtClean="0">
                          <a:latin typeface="Times New Roman" panose="02020603050405020304" pitchFamily="18" charset="0"/>
                          <a:cs typeface="Times New Roman" panose="02020603050405020304" pitchFamily="18" charset="0"/>
                        </a:rPr>
                        <a:t>Tảo</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xoắn</a:t>
                      </a:r>
                      <a:r>
                        <a:rPr lang="en-US" sz="1800" baseline="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820509">
                <a:tc>
                  <a:txBody>
                    <a:bodyPr/>
                    <a:lstStyle/>
                    <a:p>
                      <a:r>
                        <a:rPr lang="en-US" sz="1800" dirty="0" err="1" smtClean="0">
                          <a:latin typeface="Times New Roman" panose="02020603050405020304" pitchFamily="18" charset="0"/>
                          <a:cs typeface="Times New Roman" panose="02020603050405020304" pitchFamily="18" charset="0"/>
                        </a:rPr>
                        <a:t>Làm</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dược</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liệu</a:t>
                      </a:r>
                      <a:endParaRPr lang="en-US" sz="1800" dirty="0">
                        <a:latin typeface="Times New Roman" panose="02020603050405020304" pitchFamily="18" charset="0"/>
                        <a:cs typeface="Times New Roman" panose="02020603050405020304" pitchFamily="18" charset="0"/>
                      </a:endParaRPr>
                    </a:p>
                  </a:txBody>
                  <a:tcPr/>
                </a:tc>
                <a:tc>
                  <a:txBody>
                    <a:bodyPr/>
                    <a:lstStyle/>
                    <a:p>
                      <a:r>
                        <a:rPr lang="en-US" sz="1800" dirty="0" err="1" smtClean="0">
                          <a:latin typeface="Times New Roman" panose="02020603050405020304" pitchFamily="18" charset="0"/>
                          <a:cs typeface="Times New Roman" panose="02020603050405020304" pitchFamily="18" charset="0"/>
                        </a:rPr>
                        <a:t>Hà</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thủ</a:t>
                      </a:r>
                      <a:r>
                        <a:rPr lang="en-US" sz="1800" baseline="0" dirty="0" smtClean="0">
                          <a:latin typeface="Times New Roman" panose="02020603050405020304" pitchFamily="18" charset="0"/>
                          <a:cs typeface="Times New Roman" panose="02020603050405020304" pitchFamily="18" charset="0"/>
                        </a:rPr>
                        <a:t> ô, </a:t>
                      </a:r>
                      <a:r>
                        <a:rPr lang="en-US" sz="1800" baseline="0" dirty="0" err="1" smtClean="0">
                          <a:latin typeface="Times New Roman" panose="02020603050405020304" pitchFamily="18" charset="0"/>
                          <a:cs typeface="Times New Roman" panose="02020603050405020304" pitchFamily="18" charset="0"/>
                        </a:rPr>
                        <a:t>diếp</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cá</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ổi</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tía</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tô</a:t>
                      </a:r>
                      <a:r>
                        <a:rPr lang="en-US" sz="1800" baseline="0" dirty="0" smtClean="0">
                          <a:latin typeface="Times New Roman" panose="02020603050405020304" pitchFamily="18" charset="0"/>
                          <a:cs typeface="Times New Roman" panose="02020603050405020304" pitchFamily="18" charset="0"/>
                        </a:rPr>
                        <a:t>…</a:t>
                      </a:r>
                    </a:p>
                    <a:p>
                      <a:r>
                        <a:rPr lang="en-US" sz="1800" baseline="0" dirty="0" smtClean="0">
                          <a:latin typeface="Times New Roman" panose="02020603050405020304" pitchFamily="18" charset="0"/>
                          <a:cs typeface="Times New Roman" panose="02020603050405020304" pitchFamily="18" charset="0"/>
                        </a:rPr>
                        <a:t>Con </a:t>
                      </a:r>
                      <a:r>
                        <a:rPr lang="en-US" sz="1800" baseline="0" dirty="0" err="1" smtClean="0">
                          <a:latin typeface="Times New Roman" panose="02020603050405020304" pitchFamily="18" charset="0"/>
                          <a:cs typeface="Times New Roman" panose="02020603050405020304" pitchFamily="18" charset="0"/>
                        </a:rPr>
                        <a:t>trút</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rắn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bọ</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cạp</a:t>
                      </a:r>
                      <a:r>
                        <a:rPr lang="en-US" sz="1800" baseline="0" dirty="0" smtClean="0">
                          <a:latin typeface="Times New Roman" panose="02020603050405020304" pitchFamily="18" charset="0"/>
                          <a:cs typeface="Times New Roman" panose="02020603050405020304" pitchFamily="18" charset="0"/>
                        </a:rPr>
                        <a:t>….</a:t>
                      </a:r>
                    </a:p>
                    <a:p>
                      <a:r>
                        <a:rPr lang="en-US" sz="1800" baseline="0" dirty="0" err="1" smtClean="0">
                          <a:latin typeface="Times New Roman" panose="02020603050405020304" pitchFamily="18" charset="0"/>
                          <a:cs typeface="Times New Roman" panose="02020603050405020304" pitchFamily="18" charset="0"/>
                        </a:rPr>
                        <a:t>Nấm</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lim</a:t>
                      </a:r>
                      <a:r>
                        <a:rPr lang="en-US" sz="1800" baseline="0" dirty="0" smtClean="0">
                          <a:latin typeface="Times New Roman" panose="02020603050405020304" pitchFamily="18" charset="0"/>
                          <a:cs typeface="Times New Roman" panose="02020603050405020304" pitchFamily="18" charset="0"/>
                        </a:rPr>
                        <a:t> chi, </a:t>
                      </a:r>
                      <a:r>
                        <a:rPr lang="en-US" sz="1800" baseline="0" dirty="0" err="1" smtClean="0">
                          <a:latin typeface="Times New Roman" panose="02020603050405020304" pitchFamily="18" charset="0"/>
                          <a:cs typeface="Times New Roman" panose="02020603050405020304" pitchFamily="18" charset="0"/>
                        </a:rPr>
                        <a:t>nấm</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lim</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xanh</a:t>
                      </a:r>
                      <a:r>
                        <a:rPr lang="en-US" sz="1800" baseline="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28204">
                <a:tc>
                  <a:txBody>
                    <a:bodyPr/>
                    <a:lstStyle/>
                    <a:p>
                      <a:r>
                        <a:rPr lang="en-US" sz="1800" dirty="0" err="1" smtClean="0">
                          <a:latin typeface="Times New Roman" panose="02020603050405020304" pitchFamily="18" charset="0"/>
                          <a:cs typeface="Times New Roman" panose="02020603050405020304" pitchFamily="18" charset="0"/>
                        </a:rPr>
                        <a:t>Làm</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đồ</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dùng</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vật</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dụng</a:t>
                      </a:r>
                      <a:endParaRPr lang="en-US" sz="1800" dirty="0">
                        <a:latin typeface="Times New Roman" panose="02020603050405020304" pitchFamily="18" charset="0"/>
                        <a:cs typeface="Times New Roman" panose="02020603050405020304" pitchFamily="18" charset="0"/>
                      </a:endParaRPr>
                    </a:p>
                  </a:txBody>
                  <a:tcPr/>
                </a:tc>
                <a:tc>
                  <a:txBody>
                    <a:bodyPr/>
                    <a:lstStyle/>
                    <a:p>
                      <a:r>
                        <a:rPr lang="en-US" sz="1800" dirty="0" err="1" smtClean="0">
                          <a:latin typeface="Times New Roman" panose="02020603050405020304" pitchFamily="18" charset="0"/>
                          <a:cs typeface="Times New Roman" panose="02020603050405020304" pitchFamily="18" charset="0"/>
                        </a:rPr>
                        <a:t>Gỗ</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lim</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gỗ</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đinh</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hương</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gỗ</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mít</a:t>
                      </a:r>
                      <a:r>
                        <a:rPr lang="en-US" sz="1800" baseline="0" dirty="0" smtClean="0">
                          <a:latin typeface="Times New Roman" panose="02020603050405020304" pitchFamily="18" charset="0"/>
                          <a:cs typeface="Times New Roman" panose="02020603050405020304" pitchFamily="18" charset="0"/>
                        </a:rPr>
                        <a:t>, san </a:t>
                      </a:r>
                      <a:r>
                        <a:rPr lang="en-US" sz="1800" baseline="0" dirty="0" err="1" smtClean="0">
                          <a:latin typeface="Times New Roman" panose="02020603050405020304" pitchFamily="18" charset="0"/>
                          <a:cs typeface="Times New Roman" panose="02020603050405020304" pitchFamily="18" charset="0"/>
                        </a:rPr>
                        <a:t>hô</a:t>
                      </a:r>
                      <a:r>
                        <a:rPr lang="en-US" sz="1800" baseline="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328204">
                <a:tc>
                  <a:txBody>
                    <a:bodyPr/>
                    <a:lstStyle/>
                    <a:p>
                      <a:r>
                        <a:rPr lang="en-US" sz="1800" dirty="0" err="1" smtClean="0">
                          <a:latin typeface="Times New Roman" panose="02020603050405020304" pitchFamily="18" charset="0"/>
                          <a:cs typeface="Times New Roman" panose="02020603050405020304" pitchFamily="18" charset="0"/>
                        </a:rPr>
                        <a:t>Làm</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nghiên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cứu</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khoa</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học</a:t>
                      </a:r>
                      <a:endParaRPr lang="en-US" sz="1800" dirty="0">
                        <a:latin typeface="Times New Roman" panose="02020603050405020304" pitchFamily="18" charset="0"/>
                        <a:cs typeface="Times New Roman" panose="02020603050405020304" pitchFamily="18" charset="0"/>
                      </a:endParaRPr>
                    </a:p>
                  </a:txBody>
                  <a:tcPr/>
                </a:tc>
                <a:tc>
                  <a:txBody>
                    <a:bodyPr/>
                    <a:lstStyle/>
                    <a:p>
                      <a:r>
                        <a:rPr lang="en-US" sz="1800" dirty="0" err="1" smtClean="0">
                          <a:latin typeface="Times New Roman" panose="02020603050405020304" pitchFamily="18" charset="0"/>
                          <a:cs typeface="Times New Roman" panose="02020603050405020304" pitchFamily="18" charset="0"/>
                        </a:rPr>
                        <a:t>Cây</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đậu</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chuột</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bạch</a:t>
                      </a:r>
                      <a:r>
                        <a:rPr lang="en-US" sz="1800" baseline="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328204">
                <a:tc>
                  <a:txBody>
                    <a:bodyPr/>
                    <a:lstStyle/>
                    <a:p>
                      <a:r>
                        <a:rPr lang="en-US" sz="1800" dirty="0" err="1" smtClean="0">
                          <a:latin typeface="Times New Roman" panose="02020603050405020304" pitchFamily="18" charset="0"/>
                          <a:cs typeface="Times New Roman" panose="02020603050405020304" pitchFamily="18" charset="0"/>
                        </a:rPr>
                        <a:t>Giá</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trị</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bảo</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tồn</a:t>
                      </a:r>
                      <a:r>
                        <a:rPr lang="en-US" sz="1800" baseline="0" dirty="0" smtClean="0">
                          <a:latin typeface="Times New Roman" panose="02020603050405020304" pitchFamily="18" charset="0"/>
                          <a:cs typeface="Times New Roman" panose="02020603050405020304" pitchFamily="18" charset="0"/>
                        </a:rPr>
                        <a:t>, du </a:t>
                      </a:r>
                      <a:r>
                        <a:rPr lang="en-US" sz="1800" baseline="0" dirty="0" err="1" smtClean="0">
                          <a:latin typeface="Times New Roman" panose="02020603050405020304" pitchFamily="18" charset="0"/>
                          <a:cs typeface="Times New Roman" panose="02020603050405020304" pitchFamily="18" charset="0"/>
                        </a:rPr>
                        <a:t>lịch</a:t>
                      </a:r>
                      <a:endParaRPr lang="en-US" sz="1800" dirty="0">
                        <a:latin typeface="Times New Roman" panose="02020603050405020304" pitchFamily="18" charset="0"/>
                        <a:cs typeface="Times New Roman" panose="02020603050405020304" pitchFamily="18" charset="0"/>
                      </a:endParaRPr>
                    </a:p>
                  </a:txBody>
                  <a:tcPr/>
                </a:tc>
                <a:tc>
                  <a:txBody>
                    <a:bodyPr/>
                    <a:lstStyle/>
                    <a:p>
                      <a:r>
                        <a:rPr lang="en-US" sz="1800" dirty="0" err="1" smtClean="0">
                          <a:latin typeface="Times New Roman" panose="02020603050405020304" pitchFamily="18" charset="0"/>
                          <a:cs typeface="Times New Roman" panose="02020603050405020304" pitchFamily="18" charset="0"/>
                        </a:rPr>
                        <a:t>Vooc</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Cúc</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Phương</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cá</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cóc</a:t>
                      </a:r>
                      <a:r>
                        <a:rPr lang="en-US" sz="1800" baseline="0" dirty="0" smtClean="0">
                          <a:latin typeface="Times New Roman" panose="02020603050405020304" pitchFamily="18" charset="0"/>
                          <a:cs typeface="Times New Roman" panose="02020603050405020304" pitchFamily="18" charset="0"/>
                        </a:rPr>
                        <a:t> Tam </a:t>
                      </a:r>
                      <a:r>
                        <a:rPr lang="en-US" sz="1800" baseline="0" dirty="0" err="1" smtClean="0">
                          <a:latin typeface="Times New Roman" panose="02020603050405020304" pitchFamily="18" charset="0"/>
                          <a:cs typeface="Times New Roman" panose="02020603050405020304" pitchFamily="18" charset="0"/>
                        </a:rPr>
                        <a:t>Đảo</a:t>
                      </a:r>
                      <a:endParaRPr 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574356">
                <a:tc>
                  <a:txBody>
                    <a:bodyPr/>
                    <a:lstStyle/>
                    <a:p>
                      <a:pPr algn="l"/>
                      <a:r>
                        <a:rPr lang="en-US" sz="1800" dirty="0" err="1" smtClean="0">
                          <a:latin typeface="Times New Roman" panose="02020603050405020304" pitchFamily="18" charset="0"/>
                          <a:cs typeface="Times New Roman" panose="02020603050405020304" pitchFamily="18" charset="0"/>
                        </a:rPr>
                        <a:t>Giá</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trị</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kinh</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tế</a:t>
                      </a:r>
                      <a:endParaRPr lang="en-US" sz="1800" dirty="0">
                        <a:latin typeface="Times New Roman" panose="02020603050405020304" pitchFamily="18" charset="0"/>
                        <a:cs typeface="Times New Roman" panose="02020603050405020304" pitchFamily="18" charset="0"/>
                      </a:endParaRPr>
                    </a:p>
                  </a:txBody>
                  <a:tcPr/>
                </a:tc>
                <a:tc>
                  <a:txBody>
                    <a:bodyPr/>
                    <a:lstStyle/>
                    <a:p>
                      <a:r>
                        <a:rPr lang="en-US" sz="1800" dirty="0" err="1" smtClean="0">
                          <a:latin typeface="Times New Roman" panose="02020603050405020304" pitchFamily="18" charset="0"/>
                          <a:cs typeface="Times New Roman" panose="02020603050405020304" pitchFamily="18" charset="0"/>
                        </a:rPr>
                        <a:t>Lúa</a:t>
                      </a:r>
                      <a:r>
                        <a:rPr lang="en-US" sz="1800" dirty="0" smtClean="0">
                          <a:latin typeface="Times New Roman" panose="02020603050405020304" pitchFamily="18" charset="0"/>
                          <a:cs typeface="Times New Roman" panose="02020603050405020304" pitchFamily="18" charset="0"/>
                        </a:rPr>
                        <a:t>,</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cao</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su</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cà</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phê</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chè</a:t>
                      </a:r>
                      <a:r>
                        <a:rPr lang="en-US" sz="1800" baseline="0" dirty="0" smtClean="0">
                          <a:latin typeface="Times New Roman" panose="02020603050405020304" pitchFamily="18" charset="0"/>
                          <a:cs typeface="Times New Roman" panose="02020603050405020304" pitchFamily="18" charset="0"/>
                        </a:rPr>
                        <a:t>,…</a:t>
                      </a:r>
                    </a:p>
                    <a:p>
                      <a:r>
                        <a:rPr lang="en-US" sz="1800" baseline="0" dirty="0" err="1" smtClean="0">
                          <a:latin typeface="Times New Roman" panose="02020603050405020304" pitchFamily="18" charset="0"/>
                          <a:cs typeface="Times New Roman" panose="02020603050405020304" pitchFamily="18" charset="0"/>
                        </a:rPr>
                        <a:t>Tôm</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lợn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cừu</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cá</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sấu</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ong</a:t>
                      </a:r>
                      <a:r>
                        <a:rPr lang="en-US" sz="1800" baseline="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r h="574356">
                <a:tc>
                  <a:txBody>
                    <a:bodyPr/>
                    <a:lstStyle/>
                    <a:p>
                      <a:r>
                        <a:rPr lang="en-US" sz="1800" dirty="0" err="1" smtClean="0">
                          <a:latin typeface="Times New Roman" panose="02020603050405020304" pitchFamily="18" charset="0"/>
                          <a:cs typeface="Times New Roman" panose="02020603050405020304" pitchFamily="18" charset="0"/>
                        </a:rPr>
                        <a:t>Làm</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cảnh</a:t>
                      </a:r>
                      <a:endParaRPr lang="en-US" sz="1800" dirty="0">
                        <a:latin typeface="Times New Roman" panose="02020603050405020304" pitchFamily="18" charset="0"/>
                        <a:cs typeface="Times New Roman" panose="02020603050405020304" pitchFamily="18" charset="0"/>
                      </a:endParaRPr>
                    </a:p>
                  </a:txBody>
                  <a:tcPr/>
                </a:tc>
                <a:tc>
                  <a:txBody>
                    <a:bodyPr/>
                    <a:lstStyle/>
                    <a:p>
                      <a:r>
                        <a:rPr lang="en-US" sz="1800" dirty="0" err="1" smtClean="0">
                          <a:latin typeface="Times New Roman" panose="02020603050405020304" pitchFamily="18" charset="0"/>
                          <a:cs typeface="Times New Roman" panose="02020603050405020304" pitchFamily="18" charset="0"/>
                        </a:rPr>
                        <a:t>Cây</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bàng</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cây</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phượng</a:t>
                      </a:r>
                      <a:r>
                        <a:rPr lang="en-US" sz="1800" baseline="0" dirty="0" smtClean="0">
                          <a:latin typeface="Times New Roman" panose="02020603050405020304" pitchFamily="18" charset="0"/>
                          <a:cs typeface="Times New Roman" panose="02020603050405020304" pitchFamily="18" charset="0"/>
                        </a:rPr>
                        <a:t>, </a:t>
                      </a:r>
                    </a:p>
                    <a:p>
                      <a:r>
                        <a:rPr lang="en-US" sz="1800" baseline="0" dirty="0" err="1" smtClean="0">
                          <a:latin typeface="Times New Roman" panose="02020603050405020304" pitchFamily="18" charset="0"/>
                          <a:cs typeface="Times New Roman" panose="02020603050405020304" pitchFamily="18" charset="0"/>
                        </a:rPr>
                        <a:t>Chó</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mèo</a:t>
                      </a:r>
                      <a:r>
                        <a:rPr lang="en-US" sz="1800" baseline="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7"/>
                  </a:ext>
                </a:extLst>
              </a:tr>
              <a:tr h="820509">
                <a:tc>
                  <a:txBody>
                    <a:bodyPr/>
                    <a:lstStyle/>
                    <a:p>
                      <a:r>
                        <a:rPr lang="en-US" sz="1800" dirty="0" err="1" smtClean="0">
                          <a:latin typeface="Times New Roman" panose="02020603050405020304" pitchFamily="18" charset="0"/>
                          <a:cs typeface="Times New Roman" panose="02020603050405020304" pitchFamily="18" charset="0"/>
                        </a:rPr>
                        <a:t>Phân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hủy</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xác</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sinh</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vật</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giúp</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làm</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sạch</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môi</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trường</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và</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cân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bằng</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sinh</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thái</a:t>
                      </a:r>
                      <a:endParaRPr lang="en-US" sz="1800" dirty="0">
                        <a:latin typeface="Times New Roman" panose="02020603050405020304" pitchFamily="18" charset="0"/>
                        <a:cs typeface="Times New Roman" panose="02020603050405020304" pitchFamily="18" charset="0"/>
                      </a:endParaRPr>
                    </a:p>
                  </a:txBody>
                  <a:tcPr/>
                </a:tc>
                <a:tc>
                  <a:txBody>
                    <a:bodyPr/>
                    <a:lstStyle/>
                    <a:p>
                      <a:r>
                        <a:rPr lang="en-US" sz="1800" dirty="0" err="1" smtClean="0">
                          <a:latin typeface="Times New Roman" panose="02020603050405020304" pitchFamily="18" charset="0"/>
                          <a:cs typeface="Times New Roman" panose="02020603050405020304" pitchFamily="18" charset="0"/>
                        </a:rPr>
                        <a:t>Các</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nhóm</a:t>
                      </a:r>
                      <a:r>
                        <a:rPr lang="en-US" sz="1800" baseline="0" dirty="0" smtClean="0">
                          <a:latin typeface="Times New Roman" panose="02020603050405020304" pitchFamily="18" charset="0"/>
                          <a:cs typeface="Times New Roman" panose="02020603050405020304" pitchFamily="18" charset="0"/>
                        </a:rPr>
                        <a:t> vi </a:t>
                      </a:r>
                      <a:r>
                        <a:rPr lang="en-US" sz="1800" baseline="0" dirty="0" err="1" smtClean="0">
                          <a:latin typeface="Times New Roman" panose="02020603050405020304" pitchFamily="18" charset="0"/>
                          <a:cs typeface="Times New Roman" panose="02020603050405020304" pitchFamily="18" charset="0"/>
                        </a:rPr>
                        <a:t>khuẩn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nấm</a:t>
                      </a:r>
                      <a:r>
                        <a:rPr lang="en-US" sz="1800" baseline="0" dirty="0" smtClean="0">
                          <a:latin typeface="Times New Roman" panose="02020603050405020304" pitchFamily="18" charset="0"/>
                          <a:cs typeface="Times New Roman" panose="02020603050405020304" pitchFamily="18" charset="0"/>
                        </a:rPr>
                        <a:t> , </a:t>
                      </a:r>
                      <a:r>
                        <a:rPr lang="en-US" sz="1800" baseline="0" dirty="0" err="1" smtClean="0">
                          <a:latin typeface="Times New Roman" panose="02020603050405020304" pitchFamily="18" charset="0"/>
                          <a:cs typeface="Times New Roman" panose="02020603050405020304" pitchFamily="18" charset="0"/>
                        </a:rPr>
                        <a:t>trai</a:t>
                      </a:r>
                      <a:r>
                        <a:rPr lang="en-US" sz="1800" baseline="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8"/>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1" y="0"/>
            <a:ext cx="12192000" cy="67471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Up Ribbon 2"/>
          <p:cNvSpPr/>
          <p:nvPr/>
        </p:nvSpPr>
        <p:spPr>
          <a:xfrm>
            <a:off x="3754583" y="-1"/>
            <a:ext cx="5444836" cy="1052945"/>
          </a:xfrm>
          <a:prstGeom prst="ribbon2">
            <a:avLst>
              <a:gd name="adj1" fmla="val 16667"/>
              <a:gd name="adj2" fmla="val 697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rgbClr val="C00000"/>
                </a:solidFill>
                <a:latin typeface="Times New Roman" panose="02020603050405020304" pitchFamily="18" charset="0"/>
                <a:cs typeface="Times New Roman" panose="02020603050405020304" pitchFamily="18" charset="0"/>
              </a:rPr>
              <a:t>MỞ RỘNG</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4" name="AutoShape 62"/>
          <p:cNvSpPr>
            <a:spLocks noChangeArrowheads="1"/>
          </p:cNvSpPr>
          <p:nvPr/>
        </p:nvSpPr>
        <p:spPr bwMode="gray">
          <a:xfrm>
            <a:off x="3768773" y="5854519"/>
            <a:ext cx="4654455" cy="787791"/>
          </a:xfrm>
          <a:prstGeom prst="roundRect">
            <a:avLst>
              <a:gd name="adj" fmla="val 16667"/>
            </a:avLst>
          </a:prstGeom>
          <a:solidFill>
            <a:schemeClr val="accent2"/>
          </a:solidFill>
          <a:ln w="12700" algn="ctr">
            <a:solidFill>
              <a:schemeClr val="bg1"/>
            </a:solidFill>
            <a:round/>
          </a:ln>
          <a:effectLst>
            <a:outerShdw dist="99190" dir="2388334" algn="ctr" rotWithShape="0">
              <a:srgbClr val="333333">
                <a:alpha val="50000"/>
              </a:srgbClr>
            </a:outerShdw>
          </a:effectLst>
        </p:spPr>
        <p:txBody>
          <a:bodyPr wrap="none" anchor="ctr"/>
          <a:lstStyle/>
          <a:p>
            <a:pPr algn="ctr" eaLnBrk="0" hangingPunct="0">
              <a:defRPr/>
            </a:pPr>
            <a:r>
              <a:rPr lang="en-US" sz="2800" b="1" i="1" dirty="0" err="1" smtClean="0">
                <a:latin typeface="Times New Roman" panose="02020603050405020304" pitchFamily="18" charset="0"/>
                <a:cs typeface="Times New Roman" panose="02020603050405020304" pitchFamily="18" charset="0"/>
              </a:rPr>
              <a:t>Làm</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theo</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nhóm</a:t>
            </a:r>
            <a:r>
              <a:rPr lang="en-US" sz="2800" b="1" i="1" dirty="0" smtClean="0">
                <a:latin typeface="Times New Roman" panose="02020603050405020304" pitchFamily="18" charset="0"/>
                <a:cs typeface="Times New Roman" panose="02020603050405020304" pitchFamily="18" charset="0"/>
              </a:rPr>
              <a:t> ở </a:t>
            </a:r>
            <a:r>
              <a:rPr lang="en-US" sz="2800" b="1" i="1" dirty="0" err="1" smtClean="0">
                <a:latin typeface="Times New Roman" panose="02020603050405020304" pitchFamily="18" charset="0"/>
                <a:cs typeface="Times New Roman" panose="02020603050405020304" pitchFamily="18" charset="0"/>
              </a:rPr>
              <a:t>nhà</a:t>
            </a:r>
            <a:endParaRPr lang="en-US" sz="2800" b="1" i="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188488" y="991673"/>
            <a:ext cx="10645140" cy="523220"/>
          </a:xfrm>
          <a:prstGeom prst="rect">
            <a:avLst/>
          </a:prstGeom>
          <a:noFill/>
        </p:spPr>
        <p:txBody>
          <a:bodyPr wrap="square">
            <a:spAutoFit/>
          </a:bodyPr>
          <a:lstStyle/>
          <a:p>
            <a:pPr>
              <a:defRPr/>
            </a:pPr>
            <a:r>
              <a:rPr lang="en-US" sz="2800" b="1" i="1" dirty="0" err="1" smtClean="0">
                <a:latin typeface="Times New Roman" panose="02020603050405020304" pitchFamily="18" charset="0"/>
                <a:cs typeface="Times New Roman" panose="02020603050405020304" pitchFamily="18" charset="0"/>
              </a:rPr>
              <a:t>Thiết</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kế</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áp</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phích</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về</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tuyên</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truyền</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bảo</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vệ</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đa</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dạng</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sinh</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học</a:t>
            </a:r>
            <a:r>
              <a:rPr lang="en-US" sz="2800" b="1" i="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7" name="Picture 4" descr="D:\images.jpg"/>
          <p:cNvPicPr>
            <a:picLocks noChangeAspect="1" noChangeArrowheads="1"/>
          </p:cNvPicPr>
          <p:nvPr/>
        </p:nvPicPr>
        <p:blipFill>
          <a:blip r:embed="rId2"/>
          <a:srcRect/>
          <a:stretch>
            <a:fillRect/>
          </a:stretch>
        </p:blipFill>
        <p:spPr bwMode="auto">
          <a:xfrm>
            <a:off x="1031631" y="1515568"/>
            <a:ext cx="10128737" cy="43924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0" y="85290"/>
            <a:ext cx="12192000" cy="67471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p:cNvPicPr>
            <a:picLocks noChangeAspect="1"/>
          </p:cNvPicPr>
          <p:nvPr/>
        </p:nvPicPr>
        <p:blipFill>
          <a:blip r:embed="rId2"/>
          <a:stretch>
            <a:fillRect/>
          </a:stretch>
        </p:blipFill>
        <p:spPr>
          <a:xfrm>
            <a:off x="3053144" y="-33113"/>
            <a:ext cx="7090263" cy="889253"/>
          </a:xfrm>
          <a:prstGeom prst="rect">
            <a:avLst/>
          </a:prstGeom>
        </p:spPr>
      </p:pic>
      <p:pic>
        <p:nvPicPr>
          <p:cNvPr id="7" name="Picture 6"/>
          <p:cNvPicPr>
            <a:picLocks noChangeAspect="1"/>
          </p:cNvPicPr>
          <p:nvPr/>
        </p:nvPicPr>
        <p:blipFill>
          <a:blip r:embed="rId3"/>
          <a:stretch>
            <a:fillRect/>
          </a:stretch>
        </p:blipFill>
        <p:spPr>
          <a:xfrm>
            <a:off x="4434554" y="39216"/>
            <a:ext cx="3755461" cy="646232"/>
          </a:xfrm>
          <a:prstGeom prst="rect">
            <a:avLst/>
          </a:prstGeom>
        </p:spPr>
      </p:pic>
      <p:pic>
        <p:nvPicPr>
          <p:cNvPr id="11" name="Picture 2" descr="Các công ước về bảo tồn đa dạng sinh học trên thế giới - Bảo vệ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545" y="1745393"/>
            <a:ext cx="10349345" cy="412893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4520769" y="6077634"/>
            <a:ext cx="3583032" cy="646331"/>
          </a:xfrm>
          <a:prstGeom prst="rect">
            <a:avLst/>
          </a:prstGeom>
        </p:spPr>
        <p:txBody>
          <a:bodyPr wrap="none">
            <a:spAutoFit/>
          </a:bodyPr>
          <a:lstStyle/>
          <a:p>
            <a:r>
              <a:rPr lang="en-US" sz="3600" b="1" dirty="0" err="1" smtClean="0">
                <a:latin typeface="Times New Roman" panose="02020603050405020304" pitchFamily="18" charset="0"/>
                <a:cs typeface="Times New Roman" panose="02020603050405020304" pitchFamily="18" charset="0"/>
              </a:rPr>
              <a:t>Đa</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dạng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sinh</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học</a:t>
            </a:r>
            <a:endParaRPr lang="en-US" sz="3600" b="1" dirty="0">
              <a:latin typeface="Times New Roman" panose="02020603050405020304" pitchFamily="18" charset="0"/>
              <a:cs typeface="Times New Roman" panose="02020603050405020304" pitchFamily="18" charset="0"/>
            </a:endParaRPr>
          </a:p>
        </p:txBody>
      </p:sp>
      <p:sp>
        <p:nvSpPr>
          <p:cNvPr id="13" name="Rectangle 12"/>
          <p:cNvSpPr/>
          <p:nvPr/>
        </p:nvSpPr>
        <p:spPr>
          <a:xfrm>
            <a:off x="2298204" y="933194"/>
            <a:ext cx="8028160" cy="646331"/>
          </a:xfrm>
          <a:prstGeom prst="rect">
            <a:avLst/>
          </a:prstGeom>
        </p:spPr>
        <p:txBody>
          <a:bodyPr wrap="none">
            <a:spAutoFit/>
          </a:bodyPr>
          <a:lstStyle/>
          <a:p>
            <a:r>
              <a:rPr lang="en-US" sz="3600" b="1" dirty="0" err="1" smtClean="0">
                <a:latin typeface="Times New Roman" panose="02020603050405020304" pitchFamily="18" charset="0"/>
                <a:cs typeface="Times New Roman" panose="02020603050405020304" pitchFamily="18" charset="0"/>
              </a:rPr>
              <a:t>Em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hãy</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mô</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tả</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bức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tranh</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bằng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một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câu</a:t>
            </a:r>
            <a:r>
              <a:rPr lang="en-US" sz="3600" b="1" dirty="0" smtClean="0">
                <a:latin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1" y="0"/>
            <a:ext cx="12192000" cy="67471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Up Ribbon 4"/>
          <p:cNvSpPr/>
          <p:nvPr/>
        </p:nvSpPr>
        <p:spPr>
          <a:xfrm>
            <a:off x="2646218" y="-1"/>
            <a:ext cx="7301345" cy="831273"/>
          </a:xfrm>
          <a:prstGeom prst="ribbon2">
            <a:avLst>
              <a:gd name="adj1" fmla="val 16667"/>
              <a:gd name="adj2" fmla="val 697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6" name="Text Box 64"/>
          <p:cNvSpPr txBox="1">
            <a:spLocks noChangeArrowheads="1"/>
          </p:cNvSpPr>
          <p:nvPr/>
        </p:nvSpPr>
        <p:spPr bwMode="gray">
          <a:xfrm>
            <a:off x="4399680" y="81316"/>
            <a:ext cx="4101364" cy="499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415" tIns="34208" rIns="68415" bIns="34208">
            <a:spAutoFit/>
          </a:bodyPr>
          <a:lstStyle>
            <a:lvl1pPr defTabSz="684530">
              <a:defRPr>
                <a:solidFill>
                  <a:schemeClr val="tx1"/>
                </a:solidFill>
                <a:latin typeface="Arial" panose="020B0604020202020204" pitchFamily="34" charset="0"/>
              </a:defRPr>
            </a:lvl1pPr>
            <a:lvl2pPr marL="341630" defTabSz="684530">
              <a:defRPr>
                <a:solidFill>
                  <a:schemeClr val="tx1"/>
                </a:solidFill>
                <a:latin typeface="Arial" panose="020B0604020202020204" pitchFamily="34" charset="0"/>
              </a:defRPr>
            </a:lvl2pPr>
            <a:lvl3pPr marL="684530" defTabSz="684530">
              <a:defRPr>
                <a:solidFill>
                  <a:schemeClr val="tx1"/>
                </a:solidFill>
                <a:latin typeface="Arial" panose="020B0604020202020204" pitchFamily="34" charset="0"/>
              </a:defRPr>
            </a:lvl3pPr>
            <a:lvl4pPr marL="1025525" defTabSz="684530">
              <a:defRPr>
                <a:solidFill>
                  <a:schemeClr val="tx1"/>
                </a:solidFill>
                <a:latin typeface="Arial" panose="020B0604020202020204" pitchFamily="34" charset="0"/>
              </a:defRPr>
            </a:lvl4pPr>
            <a:lvl5pPr marL="1368425" defTabSz="684530">
              <a:defRPr>
                <a:solidFill>
                  <a:schemeClr val="tx1"/>
                </a:solidFill>
                <a:latin typeface="Arial" panose="020B0604020202020204" pitchFamily="34" charset="0"/>
              </a:defRPr>
            </a:lvl5pPr>
            <a:lvl6pPr marL="1825625" defTabSz="684530" fontAlgn="base">
              <a:spcBef>
                <a:spcPct val="0"/>
              </a:spcBef>
              <a:spcAft>
                <a:spcPct val="0"/>
              </a:spcAft>
              <a:defRPr>
                <a:solidFill>
                  <a:schemeClr val="tx1"/>
                </a:solidFill>
                <a:latin typeface="Arial" panose="020B0604020202020204" pitchFamily="34" charset="0"/>
              </a:defRPr>
            </a:lvl6pPr>
            <a:lvl7pPr marL="2282825" defTabSz="684530" fontAlgn="base">
              <a:spcBef>
                <a:spcPct val="0"/>
              </a:spcBef>
              <a:spcAft>
                <a:spcPct val="0"/>
              </a:spcAft>
              <a:defRPr>
                <a:solidFill>
                  <a:schemeClr val="tx1"/>
                </a:solidFill>
                <a:latin typeface="Arial" panose="020B0604020202020204" pitchFamily="34" charset="0"/>
              </a:defRPr>
            </a:lvl7pPr>
            <a:lvl8pPr marL="2740025" defTabSz="684530" fontAlgn="base">
              <a:spcBef>
                <a:spcPct val="0"/>
              </a:spcBef>
              <a:spcAft>
                <a:spcPct val="0"/>
              </a:spcAft>
              <a:defRPr>
                <a:solidFill>
                  <a:schemeClr val="tx1"/>
                </a:solidFill>
                <a:latin typeface="Arial" panose="020B0604020202020204" pitchFamily="34" charset="0"/>
              </a:defRPr>
            </a:lvl8pPr>
            <a:lvl9pPr marL="3197225" defTabSz="684530" fontAlgn="base">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sz="2800" b="1" dirty="0" smtClean="0">
                <a:latin typeface="Times New Roman" panose="02020603050405020304" pitchFamily="18" charset="0"/>
                <a:cs typeface="Times New Roman" panose="02020603050405020304" pitchFamily="18" charset="0"/>
              </a:rPr>
              <a:t>GIỚI THIỆU BÀI MỚI</a:t>
            </a:r>
            <a:endParaRPr lang="en-US" sz="2800" b="1" dirty="0">
              <a:latin typeface="Times New Roman" panose="02020603050405020304" pitchFamily="18" charset="0"/>
              <a:cs typeface="Times New Roman" panose="02020603050405020304" pitchFamily="18" charset="0"/>
            </a:endParaRPr>
          </a:p>
        </p:txBody>
      </p:sp>
      <p:sp>
        <p:nvSpPr>
          <p:cNvPr id="7" name="AutoShape 62"/>
          <p:cNvSpPr>
            <a:spLocks noChangeArrowheads="1"/>
          </p:cNvSpPr>
          <p:nvPr/>
        </p:nvSpPr>
        <p:spPr bwMode="gray">
          <a:xfrm>
            <a:off x="2646218" y="912588"/>
            <a:ext cx="7301345" cy="845454"/>
          </a:xfrm>
          <a:prstGeom prst="roundRect">
            <a:avLst>
              <a:gd name="adj" fmla="val 16667"/>
            </a:avLst>
          </a:prstGeom>
          <a:solidFill>
            <a:schemeClr val="accent2"/>
          </a:solidFill>
          <a:ln w="12700" algn="ctr">
            <a:solidFill>
              <a:schemeClr val="bg1"/>
            </a:solidFill>
            <a:round/>
          </a:ln>
          <a:effectLst>
            <a:outerShdw dist="99190" dir="2388334" algn="ctr" rotWithShape="0">
              <a:srgbClr val="333333">
                <a:alpha val="50000"/>
              </a:srgbClr>
            </a:outerShdw>
          </a:effectLst>
        </p:spPr>
        <p:txBody>
          <a:bodyPr wrap="none" anchor="ctr"/>
          <a:lstStyle/>
          <a:p>
            <a:pPr algn="ctr" fontAlgn="base">
              <a:spcBef>
                <a:spcPct val="0"/>
              </a:spcBef>
              <a:spcAft>
                <a:spcPct val="0"/>
              </a:spcAft>
            </a:pPr>
            <a:r>
              <a:rPr lang="en-US" sz="2800" b="1" dirty="0" smtClean="0">
                <a:solidFill>
                  <a:srgbClr val="000066"/>
                </a:solidFill>
                <a:latin typeface="Times New Roman" panose="02020603050405020304" pitchFamily="18" charset="0"/>
                <a:cs typeface="Times New Roman" panose="02020603050405020304" pitchFamily="18" charset="0"/>
              </a:rPr>
              <a:t>CHỦ ĐỀ 8. ĐA DẠNG THẾ GIỚI SỐNG</a:t>
            </a:r>
          </a:p>
          <a:p>
            <a:pPr algn="ctr" fontAlgn="base">
              <a:spcBef>
                <a:spcPct val="0"/>
              </a:spcBef>
              <a:spcAft>
                <a:spcPct val="0"/>
              </a:spcAft>
            </a:pPr>
            <a:r>
              <a:rPr lang="en-US" sz="2800" b="1" dirty="0" smtClean="0">
                <a:solidFill>
                  <a:srgbClr val="000066"/>
                </a:solidFill>
                <a:latin typeface="Times New Roman" panose="02020603050405020304" pitchFamily="18" charset="0"/>
                <a:cs typeface="Times New Roman" panose="02020603050405020304" pitchFamily="18" charset="0"/>
              </a:rPr>
              <a:t>BÀI 33. ĐA DẠNG SINH HỌC</a:t>
            </a:r>
            <a:endParaRPr lang="en-US" sz="2800" b="1" dirty="0">
              <a:solidFill>
                <a:srgbClr val="000066"/>
              </a:solidFill>
              <a:latin typeface="Times New Roman" panose="02020603050405020304" pitchFamily="18" charset="0"/>
              <a:cs typeface="Times New Roman" panose="02020603050405020304" pitchFamily="18" charset="0"/>
            </a:endParaRPr>
          </a:p>
        </p:txBody>
      </p:sp>
      <p:sp>
        <p:nvSpPr>
          <p:cNvPr id="9" name="Oval 8"/>
          <p:cNvSpPr>
            <a:spLocks noChangeArrowheads="1"/>
          </p:cNvSpPr>
          <p:nvPr/>
        </p:nvSpPr>
        <p:spPr bwMode="gray">
          <a:xfrm>
            <a:off x="939417" y="2113882"/>
            <a:ext cx="2901388" cy="2820574"/>
          </a:xfrm>
          <a:prstGeom prst="ellipse">
            <a:avLst/>
          </a:prstGeom>
          <a:gradFill rotWithShape="1">
            <a:gsLst>
              <a:gs pos="0">
                <a:schemeClr val="accent2">
                  <a:gamma/>
                  <a:tint val="56471"/>
                  <a:invGamma/>
                </a:schemeClr>
              </a:gs>
              <a:gs pos="100000">
                <a:schemeClr val="accent2"/>
              </a:gs>
            </a:gsLst>
            <a:path path="shape">
              <a:fillToRect l="50000" t="50000" r="50000" b="50000"/>
            </a:path>
          </a:gradFill>
          <a:ln w="28575" algn="ctr">
            <a:solidFill>
              <a:srgbClr val="FFFFFF"/>
            </a:solidFill>
            <a:round/>
          </a:ln>
          <a:effectLst/>
          <a:scene3d>
            <a:camera prst="orthographicFront"/>
            <a:lightRig rig="flat" dir="t">
              <a:rot lat="0" lon="0" rev="2400000"/>
            </a:lightRig>
          </a:scene3d>
          <a:sp3d prstMaterial="softEdge">
            <a:bevelT w="762000" h="96520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US" sz="2400" b="1" dirty="0" smtClean="0">
                <a:latin typeface="Times New Roman" panose="02020603050405020304" pitchFamily="18" charset="0"/>
                <a:cs typeface="Times New Roman" panose="02020603050405020304" pitchFamily="18" charset="0"/>
              </a:rPr>
              <a:t>ĐA DẠNG </a:t>
            </a:r>
          </a:p>
          <a:p>
            <a:pPr algn="ctr" eaLnBrk="0" hangingPunct="0">
              <a:defRPr/>
            </a:pPr>
            <a:r>
              <a:rPr lang="en-US" sz="2400" b="1" dirty="0" smtClean="0">
                <a:latin typeface="Times New Roman" panose="02020603050405020304" pitchFamily="18" charset="0"/>
                <a:cs typeface="Times New Roman" panose="02020603050405020304" pitchFamily="18" charset="0"/>
              </a:rPr>
              <a:t>SINH HỌC</a:t>
            </a:r>
            <a:endParaRPr lang="en-US" sz="2400" b="1" dirty="0">
              <a:latin typeface="Times New Roman" panose="02020603050405020304" pitchFamily="18" charset="0"/>
              <a:cs typeface="Times New Roman" panose="02020603050405020304" pitchFamily="18" charset="0"/>
            </a:endParaRPr>
          </a:p>
        </p:txBody>
      </p:sp>
      <p:sp>
        <p:nvSpPr>
          <p:cNvPr id="13" name="AutoShape 62"/>
          <p:cNvSpPr>
            <a:spLocks noChangeArrowheads="1"/>
          </p:cNvSpPr>
          <p:nvPr/>
        </p:nvSpPr>
        <p:spPr bwMode="gray">
          <a:xfrm>
            <a:off x="3947185" y="2590619"/>
            <a:ext cx="3671910" cy="493939"/>
          </a:xfrm>
          <a:prstGeom prst="roundRect">
            <a:avLst>
              <a:gd name="adj" fmla="val 16667"/>
            </a:avLst>
          </a:prstGeom>
          <a:solidFill>
            <a:schemeClr val="accent2"/>
          </a:solidFill>
          <a:ln w="12700" algn="ctr">
            <a:solidFill>
              <a:schemeClr val="bg1"/>
            </a:solidFill>
            <a:round/>
          </a:ln>
          <a:effectLst>
            <a:outerShdw dist="99190" dir="2388334" algn="ctr" rotWithShape="0">
              <a:srgbClr val="333333">
                <a:alpha val="50000"/>
              </a:srgbClr>
            </a:outerShdw>
          </a:effectLst>
        </p:spPr>
        <p:txBody>
          <a:bodyPr wrap="none" anchor="ctr"/>
          <a:lstStyle/>
          <a:p>
            <a:pPr algn="ctr" eaLnBrk="0" hangingPunct="0">
              <a:defRPr/>
            </a:pPr>
            <a:r>
              <a:rPr lang="en-US" sz="2400" b="1" i="1" dirty="0" err="1" smtClean="0">
                <a:latin typeface="Times New Roman" panose="02020603050405020304" pitchFamily="18" charset="0"/>
                <a:cs typeface="Times New Roman" panose="02020603050405020304" pitchFamily="18" charset="0"/>
              </a:rPr>
              <a:t>Đa</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dạng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sinh</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học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là</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gì</a:t>
            </a:r>
            <a:r>
              <a:rPr lang="en-US" sz="2400" b="1" i="1" dirty="0" smtClean="0">
                <a:latin typeface="Times New Roman" panose="02020603050405020304" pitchFamily="18" charset="0"/>
                <a:cs typeface="Times New Roman" panose="02020603050405020304" pitchFamily="18" charset="0"/>
              </a:rPr>
              <a:t>?</a:t>
            </a:r>
            <a:endParaRPr lang="en-US" sz="2400" b="1" i="1" dirty="0">
              <a:latin typeface="Times New Roman" panose="02020603050405020304" pitchFamily="18" charset="0"/>
              <a:cs typeface="Times New Roman" panose="02020603050405020304" pitchFamily="18" charset="0"/>
            </a:endParaRPr>
          </a:p>
        </p:txBody>
      </p:sp>
      <p:sp>
        <p:nvSpPr>
          <p:cNvPr id="15" name="AutoShape 63"/>
          <p:cNvSpPr>
            <a:spLocks noChangeArrowheads="1"/>
          </p:cNvSpPr>
          <p:nvPr/>
        </p:nvSpPr>
        <p:spPr bwMode="gray">
          <a:xfrm>
            <a:off x="3377341" y="2494279"/>
            <a:ext cx="750858" cy="739775"/>
          </a:xfrm>
          <a:prstGeom prst="diamond">
            <a:avLst/>
          </a:prstGeom>
          <a:solidFill>
            <a:schemeClr val="accent2"/>
          </a:solidFill>
          <a:ln w="25400" algn="ctr">
            <a:solidFill>
              <a:schemeClr val="bg1"/>
            </a:solidFill>
            <a:miter lim="800000"/>
          </a:ln>
          <a:effectLst>
            <a:outerShdw dist="63500" dir="2212194" algn="ctr" rotWithShape="0">
              <a:srgbClr val="333333">
                <a:alpha val="50000"/>
              </a:srgbClr>
            </a:outerShdw>
          </a:effectLst>
        </p:spPr>
        <p:txBody>
          <a:bodyPr wrap="none" anchor="ctr"/>
          <a:lstStyle/>
          <a:p>
            <a:pPr fontAlgn="base">
              <a:spcBef>
                <a:spcPct val="0"/>
              </a:spcBef>
              <a:spcAft>
                <a:spcPct val="0"/>
              </a:spcAft>
            </a:pPr>
            <a:r>
              <a:rPr lang="en-US" sz="2400" dirty="0" smtClean="0">
                <a:solidFill>
                  <a:srgbClr val="000066"/>
                </a:solidFill>
                <a:latin typeface="Times New Roman" panose="02020603050405020304" pitchFamily="18" charset="0"/>
                <a:cs typeface="Times New Roman" panose="02020603050405020304" pitchFamily="18" charset="0"/>
              </a:rPr>
              <a:t>1</a:t>
            </a:r>
            <a:endParaRPr lang="en-US" sz="2400" dirty="0">
              <a:solidFill>
                <a:srgbClr val="000066"/>
              </a:solidFill>
              <a:latin typeface="Times New Roman" panose="02020603050405020304" pitchFamily="18" charset="0"/>
              <a:cs typeface="Times New Roman" panose="02020603050405020304" pitchFamily="18" charset="0"/>
            </a:endParaRPr>
          </a:p>
        </p:txBody>
      </p:sp>
      <p:sp>
        <p:nvSpPr>
          <p:cNvPr id="16" name="AutoShape 62"/>
          <p:cNvSpPr>
            <a:spLocks noChangeArrowheads="1"/>
          </p:cNvSpPr>
          <p:nvPr/>
        </p:nvSpPr>
        <p:spPr bwMode="gray">
          <a:xfrm>
            <a:off x="3918795" y="3424219"/>
            <a:ext cx="4324660" cy="493939"/>
          </a:xfrm>
          <a:prstGeom prst="roundRect">
            <a:avLst>
              <a:gd name="adj" fmla="val 16667"/>
            </a:avLst>
          </a:prstGeom>
          <a:solidFill>
            <a:schemeClr val="accent2"/>
          </a:solidFill>
          <a:ln w="12700" algn="ctr">
            <a:solidFill>
              <a:schemeClr val="bg1"/>
            </a:solidFill>
            <a:round/>
          </a:ln>
          <a:effectLst>
            <a:outerShdw dist="99190" dir="2388334" algn="ctr" rotWithShape="0">
              <a:srgbClr val="333333">
                <a:alpha val="50000"/>
              </a:srgbClr>
            </a:outerShdw>
          </a:effectLst>
        </p:spPr>
        <p:txBody>
          <a:bodyPr wrap="none" anchor="ctr"/>
          <a:lstStyle/>
          <a:p>
            <a:pPr algn="ctr" eaLnBrk="0" hangingPunct="0">
              <a:defRPr/>
            </a:pPr>
            <a:r>
              <a:rPr lang="en-US" sz="2400" b="1" i="1" dirty="0" err="1" smtClean="0">
                <a:latin typeface="Times New Roman" panose="02020603050405020304" pitchFamily="18" charset="0"/>
                <a:cs typeface="Times New Roman" panose="02020603050405020304" pitchFamily="18" charset="0"/>
              </a:rPr>
              <a:t>Vai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trò</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của</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đa</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dạng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sinh</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học</a:t>
            </a:r>
            <a:endParaRPr lang="en-US" sz="2400" b="1" i="1" dirty="0">
              <a:latin typeface="Times New Roman" panose="02020603050405020304" pitchFamily="18" charset="0"/>
              <a:cs typeface="Times New Roman" panose="02020603050405020304" pitchFamily="18" charset="0"/>
            </a:endParaRPr>
          </a:p>
        </p:txBody>
      </p:sp>
      <p:sp>
        <p:nvSpPr>
          <p:cNvPr id="18" name="AutoShape 63"/>
          <p:cNvSpPr>
            <a:spLocks noChangeArrowheads="1"/>
          </p:cNvSpPr>
          <p:nvPr/>
        </p:nvSpPr>
        <p:spPr bwMode="gray">
          <a:xfrm>
            <a:off x="3424702" y="3278972"/>
            <a:ext cx="750858" cy="739775"/>
          </a:xfrm>
          <a:prstGeom prst="diamond">
            <a:avLst/>
          </a:prstGeom>
          <a:solidFill>
            <a:schemeClr val="accent2"/>
          </a:solidFill>
          <a:ln w="25400" algn="ctr">
            <a:solidFill>
              <a:schemeClr val="bg1"/>
            </a:solidFill>
            <a:miter lim="800000"/>
          </a:ln>
          <a:effectLst>
            <a:outerShdw dist="63500" dir="2212194" algn="ctr" rotWithShape="0">
              <a:srgbClr val="333333">
                <a:alpha val="50000"/>
              </a:srgbClr>
            </a:outerShdw>
          </a:effectLst>
        </p:spPr>
        <p:txBody>
          <a:bodyPr wrap="none" anchor="ctr"/>
          <a:lstStyle/>
          <a:p>
            <a:pPr fontAlgn="base">
              <a:spcBef>
                <a:spcPct val="0"/>
              </a:spcBef>
              <a:spcAft>
                <a:spcPct val="0"/>
              </a:spcAft>
            </a:pPr>
            <a:r>
              <a:rPr lang="en-US" sz="1900" dirty="0" smtClean="0">
                <a:solidFill>
                  <a:srgbClr val="000066"/>
                </a:solidFill>
                <a:latin typeface="Arial" panose="020B0604020202020204" pitchFamily="34" charset="0"/>
              </a:rPr>
              <a:t>2</a:t>
            </a:r>
            <a:endParaRPr lang="en-US" sz="1900" dirty="0">
              <a:solidFill>
                <a:srgbClr val="000066"/>
              </a:solidFill>
              <a:latin typeface="Arial" panose="020B0604020202020204" pitchFamily="34" charset="0"/>
            </a:endParaRPr>
          </a:p>
        </p:txBody>
      </p:sp>
      <p:sp>
        <p:nvSpPr>
          <p:cNvPr id="19" name="AutoShape 62"/>
          <p:cNvSpPr>
            <a:spLocks noChangeArrowheads="1"/>
          </p:cNvSpPr>
          <p:nvPr/>
        </p:nvSpPr>
        <p:spPr bwMode="gray">
          <a:xfrm>
            <a:off x="3682592" y="4201797"/>
            <a:ext cx="4623975" cy="493939"/>
          </a:xfrm>
          <a:prstGeom prst="roundRect">
            <a:avLst>
              <a:gd name="adj" fmla="val 16667"/>
            </a:avLst>
          </a:prstGeom>
          <a:solidFill>
            <a:schemeClr val="accent2"/>
          </a:solidFill>
          <a:ln w="12700" algn="ctr">
            <a:solidFill>
              <a:schemeClr val="bg1"/>
            </a:solidFill>
            <a:round/>
          </a:ln>
          <a:effectLst>
            <a:outerShdw dist="99190" dir="2388334" algn="ctr" rotWithShape="0">
              <a:srgbClr val="333333">
                <a:alpha val="50000"/>
              </a:srgbClr>
            </a:outerShdw>
          </a:effectLst>
        </p:spPr>
        <p:txBody>
          <a:bodyPr wrap="none" anchor="ctr"/>
          <a:lstStyle/>
          <a:p>
            <a:pPr algn="ctr" eaLnBrk="0" hangingPunct="0">
              <a:defRPr/>
            </a:pPr>
            <a:r>
              <a:rPr lang="en-US" sz="2400" b="1" i="1" dirty="0" err="1" smtClean="0">
                <a:latin typeface="Times New Roman" panose="02020603050405020304" pitchFamily="18" charset="0"/>
                <a:cs typeface="Times New Roman" panose="02020603050405020304" pitchFamily="18" charset="0"/>
              </a:rPr>
              <a:t>Bảo</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vệ</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đa</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dạng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sinh</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học</a:t>
            </a:r>
            <a:endParaRPr lang="en-US" sz="2400" b="1" i="1" dirty="0">
              <a:latin typeface="Times New Roman" panose="02020603050405020304" pitchFamily="18" charset="0"/>
              <a:cs typeface="Times New Roman" panose="02020603050405020304" pitchFamily="18" charset="0"/>
            </a:endParaRPr>
          </a:p>
        </p:txBody>
      </p:sp>
      <p:sp>
        <p:nvSpPr>
          <p:cNvPr id="20" name="AutoShape 63"/>
          <p:cNvSpPr>
            <a:spLocks noChangeArrowheads="1"/>
          </p:cNvSpPr>
          <p:nvPr/>
        </p:nvSpPr>
        <p:spPr bwMode="gray">
          <a:xfrm>
            <a:off x="3213307" y="4063405"/>
            <a:ext cx="750858" cy="739775"/>
          </a:xfrm>
          <a:prstGeom prst="diamond">
            <a:avLst/>
          </a:prstGeom>
          <a:solidFill>
            <a:schemeClr val="accent2"/>
          </a:solidFill>
          <a:ln w="25400" algn="ctr">
            <a:solidFill>
              <a:schemeClr val="bg1"/>
            </a:solidFill>
            <a:miter lim="800000"/>
          </a:ln>
          <a:effectLst>
            <a:outerShdw dist="63500" dir="2212194" algn="ctr" rotWithShape="0">
              <a:srgbClr val="333333">
                <a:alpha val="50000"/>
              </a:srgbClr>
            </a:outerShdw>
          </a:effectLst>
        </p:spPr>
        <p:txBody>
          <a:bodyPr wrap="none" anchor="ctr"/>
          <a:lstStyle/>
          <a:p>
            <a:pPr fontAlgn="base">
              <a:spcBef>
                <a:spcPct val="0"/>
              </a:spcBef>
              <a:spcAft>
                <a:spcPct val="0"/>
              </a:spcAft>
            </a:pPr>
            <a:r>
              <a:rPr lang="en-US" sz="1900" dirty="0" smtClean="0">
                <a:solidFill>
                  <a:srgbClr val="000066"/>
                </a:solidFill>
                <a:latin typeface="Arial" panose="020B0604020202020204" pitchFamily="34" charset="0"/>
              </a:rPr>
              <a:t>3</a:t>
            </a:r>
            <a:endParaRPr lang="en-US" sz="1900" dirty="0">
              <a:solidFill>
                <a:srgbClr val="000066"/>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3" grpId="0" animBg="1"/>
      <p:bldP spid="15" grpId="0" animBg="1"/>
      <p:bldP spid="16" grpId="0" animBg="1"/>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1" y="0"/>
            <a:ext cx="12192000" cy="67471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Up Ribbon 2"/>
          <p:cNvSpPr/>
          <p:nvPr/>
        </p:nvSpPr>
        <p:spPr>
          <a:xfrm>
            <a:off x="3036329" y="42425"/>
            <a:ext cx="7037364" cy="800183"/>
          </a:xfrm>
          <a:prstGeom prst="ribbon2">
            <a:avLst>
              <a:gd name="adj1" fmla="val 16667"/>
              <a:gd name="adj2" fmla="val 697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latin typeface="Times New Roman" panose="02020603050405020304" pitchFamily="18" charset="0"/>
                <a:cs typeface="Times New Roman" panose="02020603050405020304" pitchFamily="18" charset="0"/>
              </a:rPr>
              <a:t>MỤC TIÊU CẦN ĐẠT</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153159" y="1268506"/>
            <a:ext cx="5955476" cy="523220"/>
          </a:xfrm>
          <a:prstGeom prst="rect">
            <a:avLst/>
          </a:prstGeom>
        </p:spPr>
        <p:txBody>
          <a:bodyPr wrap="square">
            <a:spAutoFit/>
          </a:bodyPr>
          <a:lstStyle/>
          <a:p>
            <a:pPr algn="ctr"/>
            <a:r>
              <a:rPr lang="en-US" sz="2800" b="1" dirty="0" smtClean="0">
                <a:solidFill>
                  <a:prstClr val="black"/>
                </a:solidFill>
                <a:latin typeface="Times New Roman" panose="02020603050405020304" pitchFamily="18" charset="0"/>
                <a:cs typeface="Times New Roman" panose="02020603050405020304" pitchFamily="18" charset="0"/>
              </a:rPr>
              <a:t>1. </a:t>
            </a:r>
            <a:r>
              <a:rPr lang="en-US" sz="2800" b="1" dirty="0" err="1" smtClean="0">
                <a:solidFill>
                  <a:prstClr val="black"/>
                </a:solidFill>
                <a:latin typeface="Times New Roman" panose="02020603050405020304" pitchFamily="18" charset="0"/>
                <a:cs typeface="Times New Roman" panose="02020603050405020304" pitchFamily="18" charset="0"/>
              </a:rPr>
              <a:t>Đa</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dạng</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sinh</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học</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là</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gì</a:t>
            </a:r>
            <a:r>
              <a:rPr lang="en-US" sz="2800" b="1" dirty="0" smtClean="0">
                <a:solidFill>
                  <a:prstClr val="black"/>
                </a:solidFill>
                <a:latin typeface="Times New Roman" panose="02020603050405020304" pitchFamily="18" charset="0"/>
                <a:cs typeface="Times New Roman" panose="02020603050405020304" pitchFamily="18" charset="0"/>
              </a:rPr>
              <a:t>?</a:t>
            </a: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919330" y="1775575"/>
            <a:ext cx="3652671" cy="523220"/>
          </a:xfrm>
          <a:prstGeom prst="rect">
            <a:avLst/>
          </a:prstGeom>
        </p:spPr>
        <p:txBody>
          <a:bodyPr wrap="square">
            <a:spAutoFit/>
          </a:bodyPr>
          <a:lstStyle/>
          <a:p>
            <a:pPr algn="ctr"/>
            <a:r>
              <a:rPr lang="en-US" sz="2800" b="1" dirty="0" err="1" smtClean="0">
                <a:solidFill>
                  <a:prstClr val="black"/>
                </a:solidFill>
                <a:latin typeface="Times New Roman" panose="02020603050405020304" pitchFamily="18" charset="0"/>
                <a:cs typeface="Times New Roman" panose="02020603050405020304" pitchFamily="18" charset="0"/>
              </a:rPr>
              <a:t>Mục</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tiêu</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cần</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đạt</a:t>
            </a:r>
            <a:r>
              <a:rPr lang="en-US" sz="2800" b="1" dirty="0" smtClean="0">
                <a:solidFill>
                  <a:prstClr val="black"/>
                </a:solidFill>
                <a:latin typeface="Times New Roman" panose="02020603050405020304" pitchFamily="18" charset="0"/>
                <a:cs typeface="Times New Roman" panose="02020603050405020304" pitchFamily="18" charset="0"/>
              </a:rPr>
              <a:t>:</a:t>
            </a: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7" name="Rectangle 6"/>
          <p:cNvSpPr/>
          <p:nvPr/>
        </p:nvSpPr>
        <p:spPr>
          <a:xfrm>
            <a:off x="1762712" y="2298795"/>
            <a:ext cx="5694156" cy="523220"/>
          </a:xfrm>
          <a:prstGeom prst="rect">
            <a:avLst/>
          </a:prstGeom>
        </p:spPr>
        <p:txBody>
          <a:bodyPr wrap="square">
            <a:spAutoFit/>
          </a:bodyPr>
          <a:lstStyle/>
          <a:p>
            <a:pPr algn="ct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Khái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niệm</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về</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đa</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dạng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sinh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học</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p:nvPr/>
        </p:nvSpPr>
        <p:spPr>
          <a:xfrm>
            <a:off x="1803813" y="2805864"/>
            <a:ext cx="7997009" cy="523220"/>
          </a:xfrm>
          <a:prstGeom prst="rect">
            <a:avLst/>
          </a:prstGeom>
        </p:spPr>
        <p:txBody>
          <a:bodyPr wrap="square">
            <a:spAutoFit/>
          </a:bodyPr>
          <a:lstStyle/>
          <a:p>
            <a:pPr algn="ct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Đa</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dạng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sinh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học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được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phân</a:t>
            </a:r>
            <a:r>
              <a:rPr lang="en-US" sz="2800" dirty="0" smtClean="0">
                <a:solidFill>
                  <a:prstClr val="black"/>
                </a:solidFill>
                <a:latin typeface="Times New Roman" panose="02020603050405020304" pitchFamily="18" charset="0"/>
                <a:cs typeface="Times New Roman" panose="02020603050405020304" pitchFamily="18" charset="0"/>
              </a:rPr>
              <a:t> chia </a:t>
            </a:r>
            <a:r>
              <a:rPr lang="en-US" sz="2800" dirty="0" err="1" smtClean="0">
                <a:solidFill>
                  <a:prstClr val="black"/>
                </a:solidFill>
                <a:latin typeface="Times New Roman" panose="02020603050405020304" pitchFamily="18" charset="0"/>
                <a:cs typeface="Times New Roman" panose="02020603050405020304" pitchFamily="18" charset="0"/>
              </a:rPr>
              <a:t>như</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thế</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nào</a:t>
            </a:r>
            <a:r>
              <a:rPr lang="en-US" sz="2800" dirty="0" smtClean="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9" name="Rectangle 8"/>
          <p:cNvSpPr/>
          <p:nvPr/>
        </p:nvSpPr>
        <p:spPr>
          <a:xfrm>
            <a:off x="774891" y="3312933"/>
            <a:ext cx="4986301" cy="523220"/>
          </a:xfrm>
          <a:prstGeom prst="rect">
            <a:avLst/>
          </a:prstGeom>
        </p:spPr>
        <p:txBody>
          <a:bodyPr wrap="none">
            <a:spAutoFit/>
          </a:bodyPr>
          <a:lstStyle/>
          <a:p>
            <a:pPr algn="ctr" eaLnBrk="0" hangingPunct="0">
              <a:defRPr/>
            </a:pPr>
            <a:r>
              <a:rPr lang="en-US" sz="2800" b="1" dirty="0" smtClean="0">
                <a:latin typeface="Times New Roman" panose="02020603050405020304" pitchFamily="18" charset="0"/>
                <a:cs typeface="Times New Roman" panose="02020603050405020304" pitchFamily="18" charset="0"/>
              </a:rPr>
              <a:t>2. </a:t>
            </a:r>
            <a:r>
              <a:rPr lang="en-US" sz="2800" b="1" dirty="0" err="1" smtClean="0">
                <a:latin typeface="Times New Roman" panose="02020603050405020304" pitchFamily="18" charset="0"/>
                <a:cs typeface="Times New Roman" panose="02020603050405020304" pitchFamily="18" charset="0"/>
              </a:rPr>
              <a:t>Vai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trò</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của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dạng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sinh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học</a:t>
            </a:r>
            <a:r>
              <a:rPr lang="en-US" sz="2800" b="1" i="1" dirty="0" smtClean="0">
                <a:latin typeface="Times New Roman" panose="02020603050405020304" pitchFamily="18" charset="0"/>
                <a:cs typeface="Times New Roman" panose="02020603050405020304" pitchFamily="18" charset="0"/>
              </a:rPr>
              <a:t>.</a:t>
            </a:r>
            <a:endParaRPr lang="en-US" sz="2800" b="1" i="1" dirty="0">
              <a:latin typeface="Times New Roman" panose="02020603050405020304" pitchFamily="18" charset="0"/>
              <a:cs typeface="Times New Roman" panose="02020603050405020304" pitchFamily="18" charset="0"/>
            </a:endParaRPr>
          </a:p>
        </p:txBody>
      </p:sp>
      <p:sp>
        <p:nvSpPr>
          <p:cNvPr id="10" name="Rectangle 9"/>
          <p:cNvSpPr/>
          <p:nvPr/>
        </p:nvSpPr>
        <p:spPr>
          <a:xfrm>
            <a:off x="957119" y="3738831"/>
            <a:ext cx="3652671" cy="523220"/>
          </a:xfrm>
          <a:prstGeom prst="rect">
            <a:avLst/>
          </a:prstGeom>
        </p:spPr>
        <p:txBody>
          <a:bodyPr wrap="square">
            <a:spAutoFit/>
          </a:bodyPr>
          <a:lstStyle/>
          <a:p>
            <a:pPr algn="ctr"/>
            <a:r>
              <a:rPr lang="en-US" sz="2800" b="1" dirty="0" err="1" smtClean="0">
                <a:solidFill>
                  <a:prstClr val="black"/>
                </a:solidFill>
                <a:latin typeface="Times New Roman" panose="02020603050405020304" pitchFamily="18" charset="0"/>
                <a:cs typeface="Times New Roman" panose="02020603050405020304" pitchFamily="18" charset="0"/>
              </a:rPr>
              <a:t>Mục</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tiêu</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cần</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đạt</a:t>
            </a:r>
            <a:r>
              <a:rPr lang="en-US" sz="2800" b="1" dirty="0" smtClean="0">
                <a:solidFill>
                  <a:prstClr val="black"/>
                </a:solidFill>
                <a:latin typeface="Times New Roman" panose="02020603050405020304" pitchFamily="18" charset="0"/>
                <a:cs typeface="Times New Roman" panose="02020603050405020304" pitchFamily="18" charset="0"/>
              </a:rPr>
              <a:t>:</a:t>
            </a: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581358" y="4194744"/>
            <a:ext cx="8441917" cy="954107"/>
          </a:xfrm>
          <a:prstGeom prst="rect">
            <a:avLst/>
          </a:prstGeom>
        </p:spPr>
        <p:txBody>
          <a:bodyPr wrap="square">
            <a:spAutoFit/>
          </a:bodyPr>
          <a:lstStyle/>
          <a:p>
            <a:pPr algn="ct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Nêu</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được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vai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trò</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của</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đa</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dạng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sinh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học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trong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tự</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nhiên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và</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trong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thực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tiễn</a:t>
            </a:r>
            <a:endParaRPr lang="en-US" sz="28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1" y="0"/>
            <a:ext cx="12192000" cy="67471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Up Ribbon 2"/>
          <p:cNvSpPr/>
          <p:nvPr/>
        </p:nvSpPr>
        <p:spPr>
          <a:xfrm>
            <a:off x="2244966" y="0"/>
            <a:ext cx="7037364" cy="928255"/>
          </a:xfrm>
          <a:prstGeom prst="ribbon2">
            <a:avLst>
              <a:gd name="adj1" fmla="val 11484"/>
              <a:gd name="adj2" fmla="val 697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solidFill>
                <a:latin typeface="Times New Roman" panose="02020603050405020304" pitchFamily="18" charset="0"/>
                <a:cs typeface="Times New Roman" panose="02020603050405020304" pitchFamily="18" charset="0"/>
              </a:rPr>
              <a:t>1.Đa </a:t>
            </a:r>
            <a:r>
              <a:rPr lang="en-US" sz="3200" b="1" dirty="0" err="1" smtClean="0">
                <a:solidFill>
                  <a:schemeClr val="tx1"/>
                </a:solidFill>
                <a:latin typeface="Times New Roman" panose="02020603050405020304" pitchFamily="18" charset="0"/>
                <a:cs typeface="Times New Roman" panose="02020603050405020304" pitchFamily="18" charset="0"/>
              </a:rPr>
              <a:t>dạng</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sinh</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học</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là</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gì</a:t>
            </a:r>
            <a:r>
              <a:rPr lang="en-US" sz="3200" b="1" dirty="0" smtClean="0">
                <a:solidFill>
                  <a:schemeClr val="tx1"/>
                </a:solidFill>
                <a:latin typeface="Times New Roman" panose="02020603050405020304" pitchFamily="18" charset="0"/>
                <a:cs typeface="Times New Roman" panose="02020603050405020304" pitchFamily="18" charset="0"/>
              </a:rPr>
              <a:t>?</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659416" y="1048349"/>
            <a:ext cx="11395656" cy="461665"/>
          </a:xfrm>
          <a:prstGeom prst="rect">
            <a:avLst/>
          </a:prstGeom>
        </p:spPr>
        <p:txBody>
          <a:bodyPr wrap="square">
            <a:spAutoFit/>
          </a:bodyP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Chuyển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giao</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nhiệm</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vụ</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Tìm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hiểu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về</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dạng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sinh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học</a:t>
            </a:r>
            <a:endParaRPr lang="en-US" sz="2400" b="1" dirty="0">
              <a:latin typeface="Times New Roman" panose="02020603050405020304" pitchFamily="18" charset="0"/>
              <a:cs typeface="Times New Roman" panose="02020603050405020304" pitchFamily="18" charset="0"/>
            </a:endParaRPr>
          </a:p>
        </p:txBody>
      </p:sp>
      <p:sp>
        <p:nvSpPr>
          <p:cNvPr id="7" name="Rectangle 6"/>
          <p:cNvSpPr/>
          <p:nvPr/>
        </p:nvSpPr>
        <p:spPr>
          <a:xfrm>
            <a:off x="3379506" y="6096000"/>
            <a:ext cx="5955476" cy="646331"/>
          </a:xfrm>
          <a:prstGeom prst="rect">
            <a:avLst/>
          </a:prstGeom>
        </p:spPr>
        <p:txBody>
          <a:bodyPr wrap="square">
            <a:spAutoFit/>
          </a:bodyPr>
          <a:lstStyle/>
          <a:p>
            <a:pPr algn="ctr"/>
            <a:r>
              <a:rPr lang="en-US" sz="3600" b="1" dirty="0" err="1">
                <a:latin typeface="Times New Roman" panose="02020603050405020304" pitchFamily="18" charset="0"/>
                <a:cs typeface="Times New Roman" panose="02020603050405020304" pitchFamily="18" charset="0"/>
              </a:rPr>
              <a:t>Đ</a:t>
            </a:r>
            <a:r>
              <a:rPr lang="en-US" sz="3600" b="1" dirty="0" err="1" smtClean="0">
                <a:latin typeface="Times New Roman" panose="02020603050405020304" pitchFamily="18" charset="0"/>
                <a:cs typeface="Times New Roman" panose="02020603050405020304" pitchFamily="18" charset="0"/>
              </a:rPr>
              <a:t>a</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dạng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sinh</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học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là</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gì</a:t>
            </a:r>
            <a:r>
              <a:rPr lang="en-US" sz="3600" b="1" dirty="0" smtClean="0">
                <a:latin typeface="Times New Roman" panose="02020603050405020304" pitchFamily="18" charset="0"/>
                <a:cs typeface="Times New Roman" panose="02020603050405020304" pitchFamily="18" charset="0"/>
              </a:rPr>
              <a:t>?</a:t>
            </a:r>
          </a:p>
        </p:txBody>
      </p:sp>
      <p:sp>
        <p:nvSpPr>
          <p:cNvPr id="9" name="Rectangle 8"/>
          <p:cNvSpPr/>
          <p:nvPr/>
        </p:nvSpPr>
        <p:spPr>
          <a:xfrm>
            <a:off x="659416" y="2759582"/>
            <a:ext cx="11395656" cy="461665"/>
          </a:xfrm>
          <a:prstGeom prst="rect">
            <a:avLst/>
          </a:prstGeom>
        </p:spPr>
        <p:txBody>
          <a:bodyPr wrap="square">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XEM VIDEO </a:t>
            </a: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1" y="0"/>
            <a:ext cx="12192000" cy="67471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Up Ribbon 2"/>
          <p:cNvSpPr/>
          <p:nvPr/>
        </p:nvSpPr>
        <p:spPr>
          <a:xfrm>
            <a:off x="2244966" y="1"/>
            <a:ext cx="7037364" cy="997526"/>
          </a:xfrm>
          <a:prstGeom prst="ribbon2">
            <a:avLst>
              <a:gd name="adj1" fmla="val 16667"/>
              <a:gd name="adj2" fmla="val 697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rgbClr val="C00000"/>
                </a:solidFill>
                <a:latin typeface="Times New Roman" panose="02020603050405020304" pitchFamily="18" charset="0"/>
                <a:cs typeface="Times New Roman" panose="02020603050405020304" pitchFamily="18" charset="0"/>
              </a:rPr>
              <a:t>GỢI Ý SẢN PHẨM</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1122634" y="1435569"/>
            <a:ext cx="4641014" cy="584775"/>
          </a:xfrm>
          <a:prstGeom prst="rect">
            <a:avLst/>
          </a:prstGeom>
        </p:spPr>
        <p:txBody>
          <a:bodyPr wrap="none">
            <a:spAutoFit/>
          </a:bodyPr>
          <a:lstStyle/>
          <a:p>
            <a:pPr algn="ctr" eaLnBrk="0" hangingPunct="0">
              <a:defRPr/>
            </a:pPr>
            <a:r>
              <a:rPr lang="en-US" sz="3200" b="1" i="1" dirty="0" smtClean="0">
                <a:latin typeface="Times New Roman" panose="02020603050405020304" pitchFamily="18" charset="0"/>
                <a:cs typeface="Times New Roman" panose="02020603050405020304" pitchFamily="18" charset="0"/>
              </a:rPr>
              <a:t>1. </a:t>
            </a:r>
            <a:r>
              <a:rPr lang="en-US" sz="3200" b="1" i="1" dirty="0" err="1" smtClean="0">
                <a:latin typeface="Times New Roman" panose="02020603050405020304" pitchFamily="18" charset="0"/>
                <a:cs typeface="Times New Roman" panose="02020603050405020304" pitchFamily="18" charset="0"/>
              </a:rPr>
              <a:t>Đa</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dạng</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sinh</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học</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là</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gì</a:t>
            </a:r>
            <a:r>
              <a:rPr lang="en-US" sz="3200" b="1" i="1" dirty="0" smtClean="0">
                <a:latin typeface="Times New Roman" panose="02020603050405020304" pitchFamily="18" charset="0"/>
                <a:cs typeface="Times New Roman" panose="02020603050405020304" pitchFamily="18" charset="0"/>
              </a:rPr>
              <a:t>?</a:t>
            </a:r>
            <a:endParaRPr lang="en-US" sz="3200" b="1" i="1" dirty="0">
              <a:latin typeface="Times New Roman" panose="02020603050405020304" pitchFamily="18" charset="0"/>
              <a:cs typeface="Times New Roman" panose="02020603050405020304" pitchFamily="18" charset="0"/>
            </a:endParaRPr>
          </a:p>
        </p:txBody>
      </p:sp>
      <p:sp>
        <p:nvSpPr>
          <p:cNvPr id="8" name="Rectangle 7"/>
          <p:cNvSpPr/>
          <p:nvPr/>
        </p:nvSpPr>
        <p:spPr>
          <a:xfrm>
            <a:off x="1655536" y="2834973"/>
            <a:ext cx="9283311" cy="1077218"/>
          </a:xfrm>
          <a:prstGeom prst="rect">
            <a:avLst/>
          </a:prstGeom>
        </p:spPr>
        <p:txBody>
          <a:bodyPr wrap="none">
            <a:spAutoFit/>
          </a:bodyPr>
          <a:lstStyle/>
          <a:p>
            <a:pPr algn="ctr" eaLnBrk="0" hangingPunct="0">
              <a:defRPr/>
            </a:pP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Đa</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dạng</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sinh</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học</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là</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sự</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phong</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phú</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về</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số</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lượng</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loài</a:t>
            </a:r>
            <a:r>
              <a:rPr lang="en-US" sz="3200" b="1" i="1" dirty="0" smtClean="0">
                <a:latin typeface="Times New Roman" panose="02020603050405020304" pitchFamily="18" charset="0"/>
                <a:cs typeface="Times New Roman" panose="02020603050405020304" pitchFamily="18" charset="0"/>
              </a:rPr>
              <a:t>, </a:t>
            </a:r>
          </a:p>
          <a:p>
            <a:pPr algn="ctr" eaLnBrk="0" hangingPunct="0">
              <a:defRPr/>
            </a:pPr>
            <a:r>
              <a:rPr lang="en-US" sz="3200" b="1" i="1" dirty="0" err="1" smtClean="0">
                <a:latin typeface="Times New Roman" panose="02020603050405020304" pitchFamily="18" charset="0"/>
                <a:cs typeface="Times New Roman" panose="02020603050405020304" pitchFamily="18" charset="0"/>
              </a:rPr>
              <a:t>số</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cá</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thể</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trong</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loài</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và</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môi</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trường</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sống</a:t>
            </a:r>
            <a:endParaRPr lang="en-US" sz="3200" b="1"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1" y="0"/>
            <a:ext cx="12192000" cy="67471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Up Ribbon 3"/>
          <p:cNvSpPr/>
          <p:nvPr/>
        </p:nvSpPr>
        <p:spPr>
          <a:xfrm>
            <a:off x="2244966" y="0"/>
            <a:ext cx="7037364" cy="928255"/>
          </a:xfrm>
          <a:prstGeom prst="ribbon2">
            <a:avLst>
              <a:gd name="adj1" fmla="val 11484"/>
              <a:gd name="adj2" fmla="val 697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solidFill>
                <a:latin typeface="Times New Roman" panose="02020603050405020304" pitchFamily="18" charset="0"/>
                <a:cs typeface="Times New Roman" panose="02020603050405020304" pitchFamily="18" charset="0"/>
              </a:rPr>
              <a:t>1.Đa </a:t>
            </a:r>
            <a:r>
              <a:rPr lang="en-US" sz="3200" b="1" dirty="0" err="1" smtClean="0">
                <a:solidFill>
                  <a:schemeClr val="tx1"/>
                </a:solidFill>
                <a:latin typeface="Times New Roman" panose="02020603050405020304" pitchFamily="18" charset="0"/>
                <a:cs typeface="Times New Roman" panose="02020603050405020304" pitchFamily="18" charset="0"/>
              </a:rPr>
              <a:t>dạng</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sinh</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học</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là</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gì</a:t>
            </a:r>
            <a:r>
              <a:rPr lang="en-US" sz="3200" b="1" dirty="0" smtClean="0">
                <a:solidFill>
                  <a:schemeClr val="tx1"/>
                </a:solidFill>
                <a:latin typeface="Times New Roman" panose="02020603050405020304" pitchFamily="18" charset="0"/>
                <a:cs typeface="Times New Roman" panose="02020603050405020304" pitchFamily="18" charset="0"/>
              </a:rPr>
              <a:t>?</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659416" y="1048349"/>
            <a:ext cx="11395656" cy="461665"/>
          </a:xfrm>
          <a:prstGeom prst="rect">
            <a:avLst/>
          </a:prstGeom>
        </p:spPr>
        <p:txBody>
          <a:bodyPr wrap="square">
            <a:spAutoFit/>
          </a:bodyP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Chuyển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giao</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nhiệm</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vụ</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dạng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sinh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học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được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phân</a:t>
            </a:r>
            <a:r>
              <a:rPr lang="en-US" sz="2400" b="1" dirty="0" smtClean="0">
                <a:latin typeface="Times New Roman" panose="02020603050405020304" pitchFamily="18" charset="0"/>
                <a:cs typeface="Times New Roman" panose="02020603050405020304" pitchFamily="18" charset="0"/>
              </a:rPr>
              <a:t> chia </a:t>
            </a:r>
            <a:r>
              <a:rPr lang="en-US" sz="2400" b="1" dirty="0" err="1" smtClean="0">
                <a:latin typeface="Times New Roman" panose="02020603050405020304" pitchFamily="18" charset="0"/>
                <a:cs typeface="Times New Roman" panose="02020603050405020304" pitchFamily="18" charset="0"/>
              </a:rPr>
              <a:t>như</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thế</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nào</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8" name="Rectangle 7"/>
          <p:cNvSpPr/>
          <p:nvPr/>
        </p:nvSpPr>
        <p:spPr>
          <a:xfrm>
            <a:off x="398173" y="3085164"/>
            <a:ext cx="11395656" cy="461665"/>
          </a:xfrm>
          <a:prstGeom prst="rect">
            <a:avLst/>
          </a:prstGeom>
        </p:spPr>
        <p:txBody>
          <a:bodyPr wrap="square">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XEM VIDEO </a:t>
            </a: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1" y="0"/>
            <a:ext cx="12192000" cy="67471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Up Ribbon 2"/>
          <p:cNvSpPr/>
          <p:nvPr/>
        </p:nvSpPr>
        <p:spPr>
          <a:xfrm>
            <a:off x="2244966" y="1"/>
            <a:ext cx="7037364" cy="997526"/>
          </a:xfrm>
          <a:prstGeom prst="ribbon2">
            <a:avLst>
              <a:gd name="adj1" fmla="val 16667"/>
              <a:gd name="adj2" fmla="val 697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rgbClr val="C00000"/>
                </a:solidFill>
                <a:latin typeface="Times New Roman" panose="02020603050405020304" pitchFamily="18" charset="0"/>
                <a:cs typeface="Times New Roman" panose="02020603050405020304" pitchFamily="18" charset="0"/>
              </a:rPr>
              <a:t>GỢI Ý SẢN PHẨM</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834253" y="1240024"/>
            <a:ext cx="9858789" cy="584775"/>
          </a:xfrm>
          <a:prstGeom prst="rect">
            <a:avLst/>
          </a:prstGeom>
        </p:spPr>
        <p:txBody>
          <a:bodyPr wrap="none">
            <a:spAutoFit/>
          </a:bodyPr>
          <a:lstStyle/>
          <a:p>
            <a:pPr algn="ctr" eaLnBrk="0" hangingPunct="0">
              <a:defRPr/>
            </a:pPr>
            <a:r>
              <a:rPr lang="en-US" sz="3200" b="1" i="1" dirty="0" err="1" smtClean="0">
                <a:latin typeface="Times New Roman" panose="02020603050405020304" pitchFamily="18" charset="0"/>
                <a:cs typeface="Times New Roman" panose="02020603050405020304" pitchFamily="18" charset="0"/>
              </a:rPr>
              <a:t>Đa</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dạng</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sinh</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học</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được</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phân</a:t>
            </a:r>
            <a:r>
              <a:rPr lang="en-US" sz="3200" b="1" i="1" dirty="0" smtClean="0">
                <a:latin typeface="Times New Roman" panose="02020603050405020304" pitchFamily="18" charset="0"/>
                <a:cs typeface="Times New Roman" panose="02020603050405020304" pitchFamily="18" charset="0"/>
              </a:rPr>
              <a:t> chia </a:t>
            </a:r>
            <a:r>
              <a:rPr lang="en-US" sz="3200" b="1" i="1" dirty="0" err="1" smtClean="0">
                <a:latin typeface="Times New Roman" panose="02020603050405020304" pitchFamily="18" charset="0"/>
                <a:cs typeface="Times New Roman" panose="02020603050405020304" pitchFamily="18" charset="0"/>
              </a:rPr>
              <a:t>theo</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các</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khu</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vực</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như</a:t>
            </a:r>
            <a:r>
              <a:rPr lang="en-US" sz="3200" b="1" i="1" dirty="0" smtClean="0">
                <a:latin typeface="Times New Roman" panose="02020603050405020304" pitchFamily="18" charset="0"/>
                <a:cs typeface="Times New Roman" panose="02020603050405020304" pitchFamily="18" charset="0"/>
              </a:rPr>
              <a:t>:</a:t>
            </a:r>
            <a:endParaRPr lang="en-US" sz="3200" b="1" i="1" dirty="0">
              <a:latin typeface="Times New Roman" panose="02020603050405020304" pitchFamily="18" charset="0"/>
              <a:cs typeface="Times New Roman" panose="02020603050405020304" pitchFamily="18" charset="0"/>
            </a:endParaRPr>
          </a:p>
        </p:txBody>
      </p:sp>
      <p:sp>
        <p:nvSpPr>
          <p:cNvPr id="7" name="Rectangle 6"/>
          <p:cNvSpPr/>
          <p:nvPr/>
        </p:nvSpPr>
        <p:spPr>
          <a:xfrm>
            <a:off x="2381106" y="1896734"/>
            <a:ext cx="5726248" cy="584775"/>
          </a:xfrm>
          <a:prstGeom prst="rect">
            <a:avLst/>
          </a:prstGeom>
        </p:spPr>
        <p:txBody>
          <a:bodyPr wrap="none">
            <a:spAutoFit/>
          </a:bodyPr>
          <a:lstStyle/>
          <a:p>
            <a:pPr algn="ctr" eaLnBrk="0" hangingPunct="0">
              <a:defRPr/>
            </a:pP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Đa</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dạng</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sinh</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học</a:t>
            </a:r>
            <a:r>
              <a:rPr lang="en-US" sz="3200" b="1" i="1" dirty="0" smtClean="0">
                <a:latin typeface="Times New Roman" panose="02020603050405020304" pitchFamily="18" charset="0"/>
                <a:cs typeface="Times New Roman" panose="02020603050405020304" pitchFamily="18" charset="0"/>
              </a:rPr>
              <a:t> ở </a:t>
            </a:r>
            <a:r>
              <a:rPr lang="en-US" sz="3200" b="1" i="1" dirty="0" err="1" smtClean="0">
                <a:latin typeface="Times New Roman" panose="02020603050405020304" pitchFamily="18" charset="0"/>
                <a:cs typeface="Times New Roman" panose="02020603050405020304" pitchFamily="18" charset="0"/>
              </a:rPr>
              <a:t>hoang</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mạc</a:t>
            </a:r>
            <a:endParaRPr lang="en-US" sz="3200" b="1" i="1" dirty="0">
              <a:latin typeface="Times New Roman" panose="02020603050405020304" pitchFamily="18" charset="0"/>
              <a:cs typeface="Times New Roman" panose="02020603050405020304" pitchFamily="18" charset="0"/>
            </a:endParaRPr>
          </a:p>
        </p:txBody>
      </p:sp>
      <p:sp>
        <p:nvSpPr>
          <p:cNvPr id="8" name="Rectangle 7"/>
          <p:cNvSpPr/>
          <p:nvPr/>
        </p:nvSpPr>
        <p:spPr>
          <a:xfrm>
            <a:off x="2381106" y="2579255"/>
            <a:ext cx="5726248" cy="584775"/>
          </a:xfrm>
          <a:prstGeom prst="rect">
            <a:avLst/>
          </a:prstGeom>
        </p:spPr>
        <p:txBody>
          <a:bodyPr wrap="none">
            <a:spAutoFit/>
          </a:bodyPr>
          <a:lstStyle/>
          <a:p>
            <a:pPr algn="ctr" eaLnBrk="0" hangingPunct="0">
              <a:defRPr/>
            </a:pP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Đa</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dạng</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sinh</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học</a:t>
            </a:r>
            <a:r>
              <a:rPr lang="en-US" sz="3200" b="1" i="1" dirty="0" smtClean="0">
                <a:latin typeface="Times New Roman" panose="02020603050405020304" pitchFamily="18" charset="0"/>
                <a:cs typeface="Times New Roman" panose="02020603050405020304" pitchFamily="18" charset="0"/>
              </a:rPr>
              <a:t> ở </a:t>
            </a:r>
            <a:r>
              <a:rPr lang="en-US" sz="3200" b="1" i="1" dirty="0" err="1" smtClean="0">
                <a:latin typeface="Times New Roman" panose="02020603050405020304" pitchFamily="18" charset="0"/>
                <a:cs typeface="Times New Roman" panose="02020603050405020304" pitchFamily="18" charset="0"/>
              </a:rPr>
              <a:t>đài</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nguyên</a:t>
            </a:r>
            <a:endParaRPr lang="en-US" sz="3200" b="1" i="1" dirty="0">
              <a:latin typeface="Times New Roman" panose="02020603050405020304" pitchFamily="18" charset="0"/>
              <a:cs typeface="Times New Roman" panose="02020603050405020304" pitchFamily="18" charset="0"/>
            </a:endParaRPr>
          </a:p>
        </p:txBody>
      </p:sp>
      <p:sp>
        <p:nvSpPr>
          <p:cNvPr id="9" name="Rectangle 8"/>
          <p:cNvSpPr/>
          <p:nvPr/>
        </p:nvSpPr>
        <p:spPr>
          <a:xfrm>
            <a:off x="2366679" y="3261776"/>
            <a:ext cx="5543505" cy="584775"/>
          </a:xfrm>
          <a:prstGeom prst="rect">
            <a:avLst/>
          </a:prstGeom>
        </p:spPr>
        <p:txBody>
          <a:bodyPr wrap="none">
            <a:spAutoFit/>
          </a:bodyPr>
          <a:lstStyle/>
          <a:p>
            <a:pPr algn="ctr" eaLnBrk="0" hangingPunct="0">
              <a:defRPr/>
            </a:pP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Đa</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dạng</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sinh</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học</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vùng</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ôn</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đới</a:t>
            </a:r>
            <a:endParaRPr lang="en-US" sz="3200" b="1" i="1" dirty="0">
              <a:latin typeface="Times New Roman" panose="02020603050405020304" pitchFamily="18" charset="0"/>
              <a:cs typeface="Times New Roman" panose="02020603050405020304" pitchFamily="18" charset="0"/>
            </a:endParaRPr>
          </a:p>
        </p:txBody>
      </p:sp>
      <p:sp>
        <p:nvSpPr>
          <p:cNvPr id="10" name="Rectangle 9"/>
          <p:cNvSpPr/>
          <p:nvPr/>
        </p:nvSpPr>
        <p:spPr>
          <a:xfrm>
            <a:off x="2381106" y="4042042"/>
            <a:ext cx="5529078" cy="584775"/>
          </a:xfrm>
          <a:prstGeom prst="rect">
            <a:avLst/>
          </a:prstGeom>
        </p:spPr>
        <p:txBody>
          <a:bodyPr wrap="none">
            <a:spAutoFit/>
          </a:bodyPr>
          <a:lstStyle/>
          <a:p>
            <a:pPr algn="ctr" eaLnBrk="0" hangingPunct="0">
              <a:defRPr/>
            </a:pP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Đa</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dạng</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sinh</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học</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vùng</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lá</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kim</a:t>
            </a:r>
            <a:endParaRPr lang="en-US" sz="3200" b="1" i="1" dirty="0">
              <a:latin typeface="Times New Roman" panose="02020603050405020304" pitchFamily="18" charset="0"/>
              <a:cs typeface="Times New Roman" panose="02020603050405020304" pitchFamily="18" charset="0"/>
            </a:endParaRPr>
          </a:p>
        </p:txBody>
      </p:sp>
      <p:sp>
        <p:nvSpPr>
          <p:cNvPr id="11" name="Rectangle 10"/>
          <p:cNvSpPr/>
          <p:nvPr/>
        </p:nvSpPr>
        <p:spPr>
          <a:xfrm>
            <a:off x="3189824" y="4712082"/>
            <a:ext cx="3911648" cy="584775"/>
          </a:xfrm>
          <a:prstGeom prst="rect">
            <a:avLst/>
          </a:prstGeom>
        </p:spPr>
        <p:txBody>
          <a:bodyPr wrap="none">
            <a:spAutoFit/>
          </a:bodyPr>
          <a:lstStyle/>
          <a:p>
            <a:pPr algn="ctr" eaLnBrk="0" hangingPunct="0">
              <a:defRPr/>
            </a:pPr>
            <a:r>
              <a:rPr lang="en-US" sz="3200" b="1" i="1" dirty="0" smtClean="0">
                <a:latin typeface="Times New Roman" panose="02020603050405020304" pitchFamily="18" charset="0"/>
                <a:cs typeface="Times New Roman" panose="02020603050405020304" pitchFamily="18" charset="0"/>
              </a:rPr>
              <a:t>- ……………………..</a:t>
            </a:r>
            <a:endParaRPr lang="en-US" sz="3200" b="1"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anim calcmode="lin" valueType="num">
                                      <p:cBhvr>
                                        <p:cTn id="2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1151</Words>
  <Application>Microsoft Office PowerPoint</Application>
  <PresentationFormat>Widescreen</PresentationFormat>
  <Paragraphs>137</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Asus</cp:lastModifiedBy>
  <cp:revision>83</cp:revision>
  <dcterms:created xsi:type="dcterms:W3CDTF">2022-01-10T20:35:00Z</dcterms:created>
  <dcterms:modified xsi:type="dcterms:W3CDTF">2022-08-18T07:39:46Z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DB4BA5E25DA649BEBB0EECE4161E25CB</vt:lpwstr>
  </property>
  <property fmtid="{D5CDD505-2E9C-101B-9397-08002B2CF9AE}" pid="3" name="KSOProductBuildVer">
    <vt:lpwstr>1033-11.2.0.10463</vt:lpwstr>
  </property>
</Properties>
</file>